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drawingml.chart+xml" PartName="/ppt/charts/char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1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3" r:id="rId6"/>
    <p:sldMasterId id="2147483678" r:id="rId7"/>
    <p:sldMasterId id="2147483682" r:id="rId8"/>
    <p:sldMasterId id="2147483687" r:id="rId9"/>
    <p:sldMasterId id="214748369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</p:sldIdLst>
  <p:sldSz cy="6858000" cx="12192000"/>
  <p:notesSz cx="6858000" cy="9144000"/>
  <p:embeddedFontLst>
    <p:embeddedFont>
      <p:font typeface="Sarabun"/>
      <p:regular r:id="rId68"/>
      <p:bold r:id="rId69"/>
      <p:italic r:id="rId70"/>
      <p:boldItalic r:id="rId71"/>
    </p:embeddedFont>
    <p:embeddedFont>
      <p:font typeface="Quattrocento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6" roundtripDataSignature="AMtx7mjheBuz3ByKH07+T7pWvro5qVvo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B9791E-EB41-422E-9E38-EFAC18FB1344}">
  <a:tblStyle styleId="{65B9791E-EB41-422E-9E38-EFAC18FB134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0D75BD6-1511-4407-87D2-2C48D245821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E"/>
          </a:solidFill>
        </a:fill>
      </a:tcStyle>
    </a:wholeTbl>
    <a:band1H>
      <a:tcTxStyle/>
      <a:tcStyle>
        <a:fill>
          <a:solidFill>
            <a:srgbClr val="CACCDB"/>
          </a:solidFill>
        </a:fill>
      </a:tcStyle>
    </a:band1H>
    <a:band2H>
      <a:tcTxStyle/>
    </a:band2H>
    <a:band1V>
      <a:tcTxStyle/>
      <a:tcStyle>
        <a:fill>
          <a:solidFill>
            <a:srgbClr val="CACCD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QuattrocentoSans-bold.fntdata"/><Relationship Id="rId72" Type="http://schemas.openxmlformats.org/officeDocument/2006/relationships/font" Target="fonts/QuattrocentoSans-regular.fntdata"/><Relationship Id="rId31" Type="http://schemas.openxmlformats.org/officeDocument/2006/relationships/slide" Target="slides/slide20.xml"/><Relationship Id="rId75" Type="http://schemas.openxmlformats.org/officeDocument/2006/relationships/font" Target="fonts/QuattrocentoSans-boldItalic.fntdata"/><Relationship Id="rId30" Type="http://schemas.openxmlformats.org/officeDocument/2006/relationships/slide" Target="slides/slide19.xml"/><Relationship Id="rId74" Type="http://schemas.openxmlformats.org/officeDocument/2006/relationships/font" Target="fonts/QuattrocentoSans-italic.fntdata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76" Type="http://customschemas.google.com/relationships/presentationmetadata" Target="metadata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71" Type="http://schemas.openxmlformats.org/officeDocument/2006/relationships/font" Target="fonts/Sarabun-boldItalic.fntdata"/><Relationship Id="rId70" Type="http://schemas.openxmlformats.org/officeDocument/2006/relationships/font" Target="fonts/Sarabun-italic.fntdata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20" Type="http://schemas.openxmlformats.org/officeDocument/2006/relationships/slide" Target="slides/slide9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22" Type="http://schemas.openxmlformats.org/officeDocument/2006/relationships/slide" Target="slides/slide11.xml"/><Relationship Id="rId66" Type="http://schemas.openxmlformats.org/officeDocument/2006/relationships/slide" Target="slides/slide55.xml"/><Relationship Id="rId21" Type="http://schemas.openxmlformats.org/officeDocument/2006/relationships/slide" Target="slides/slide10.xml"/><Relationship Id="rId65" Type="http://schemas.openxmlformats.org/officeDocument/2006/relationships/slide" Target="slides/slide54.xml"/><Relationship Id="rId24" Type="http://schemas.openxmlformats.org/officeDocument/2006/relationships/slide" Target="slides/slide13.xml"/><Relationship Id="rId68" Type="http://schemas.openxmlformats.org/officeDocument/2006/relationships/font" Target="fonts/Sarabun-regular.fntdata"/><Relationship Id="rId23" Type="http://schemas.openxmlformats.org/officeDocument/2006/relationships/slide" Target="slides/slide12.xml"/><Relationship Id="rId67" Type="http://schemas.openxmlformats.org/officeDocument/2006/relationships/slide" Target="slides/slide56.xml"/><Relationship Id="rId60" Type="http://schemas.openxmlformats.org/officeDocument/2006/relationships/slide" Target="slides/slide49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Sarabun-bold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55" Type="http://schemas.openxmlformats.org/officeDocument/2006/relationships/slide" Target="slides/slide44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slide" Target="slides/slide46.xml"/><Relationship Id="rId12" Type="http://schemas.openxmlformats.org/officeDocument/2006/relationships/slide" Target="slides/slide1.xml"/><Relationship Id="rId56" Type="http://schemas.openxmlformats.org/officeDocument/2006/relationships/slide" Target="slides/slide45.xml"/><Relationship Id="rId15" Type="http://schemas.openxmlformats.org/officeDocument/2006/relationships/slide" Target="slides/slide4.xml"/><Relationship Id="rId59" Type="http://schemas.openxmlformats.org/officeDocument/2006/relationships/slide" Target="slides/slide48.xml"/><Relationship Id="rId14" Type="http://schemas.openxmlformats.org/officeDocument/2006/relationships/slide" Target="slides/slide3.xml"/><Relationship Id="rId58" Type="http://schemas.openxmlformats.org/officeDocument/2006/relationships/slide" Target="slides/slide4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28DDD">
                  <a:lumMod val="40000"/>
                  <a:lumOff val="6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F1-4D11-8318-3C138A79B9A2}"/>
              </c:ext>
            </c:extLst>
          </c:dPt>
          <c:dPt>
            <c:idx val="1"/>
            <c:bubble3D val="0"/>
            <c:spPr>
              <a:solidFill>
                <a:srgbClr val="0846A1">
                  <a:lumMod val="7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F1-4D11-8318-3C138A79B9A2}"/>
              </c:ext>
            </c:extLst>
          </c:dPt>
          <c:dPt>
            <c:idx val="2"/>
            <c:bubble3D val="0"/>
            <c:spPr>
              <a:solidFill>
                <a:srgbClr val="2993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BF1-4D11-8318-3C138A79B9A2}"/>
              </c:ext>
            </c:extLst>
          </c:dPt>
          <c:dPt>
            <c:idx val="3"/>
            <c:bubble3D val="0"/>
            <c:spPr>
              <a:solidFill>
                <a:srgbClr val="228DDD">
                  <a:lumMod val="40000"/>
                  <a:lumOff val="6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BF1-4D11-8318-3C138A79B9A2}"/>
              </c:ext>
            </c:extLst>
          </c:dPt>
          <c:dPt>
            <c:idx val="4"/>
            <c:bubble3D val="0"/>
            <c:spPr>
              <a:solidFill>
                <a:srgbClr val="0846A1">
                  <a:lumMod val="7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BF1-4D11-8318-3C138A79B9A2}"/>
              </c:ext>
            </c:extLst>
          </c:dPt>
          <c:dPt>
            <c:idx val="5"/>
            <c:bubble3D val="0"/>
            <c:spPr>
              <a:solidFill>
                <a:srgbClr val="2993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BF1-4D11-8318-3C138A79B9A2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0.16666666666666666</c:v>
                </c:pt>
                <c:pt idx="1">
                  <c:v>0.16666666666666666</c:v>
                </c:pt>
                <c:pt idx="2">
                  <c:v>0.16666666666666666</c:v>
                </c:pt>
                <c:pt idx="3">
                  <c:v>0.16666666666666666</c:v>
                </c:pt>
                <c:pt idx="4">
                  <c:v>0.16666666666666666</c:v>
                </c:pt>
                <c:pt idx="5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BF1-4D11-8318-3C138A79B9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th-TH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th-TH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8" name="Google Shape;1858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ดูรายละเอียด function map กับ module อีกครั้ง</a:t>
            </a:r>
            <a:endParaRPr/>
          </a:p>
        </p:txBody>
      </p:sp>
      <p:sp>
        <p:nvSpPr>
          <p:cNvPr id="1859" name="Google Shape;1859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th-TH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th-TH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Relationship Id="rId3" Type="http://schemas.openxmlformats.org/officeDocument/2006/relationships/image" Target="../media/image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8"/>
          <p:cNvSpPr txBox="1"/>
          <p:nvPr>
            <p:ph type="ctrTitle"/>
          </p:nvPr>
        </p:nvSpPr>
        <p:spPr>
          <a:xfrm>
            <a:off x="429580" y="2343104"/>
            <a:ext cx="3419955" cy="13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8"/>
          <p:cNvSpPr txBox="1"/>
          <p:nvPr>
            <p:ph idx="1" type="subTitle"/>
          </p:nvPr>
        </p:nvSpPr>
        <p:spPr>
          <a:xfrm>
            <a:off x="429580" y="4326181"/>
            <a:ext cx="3419955" cy="14232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58"/>
          <p:cNvSpPr/>
          <p:nvPr/>
        </p:nvSpPr>
        <p:spPr>
          <a:xfrm>
            <a:off x="362905" y="3959280"/>
            <a:ext cx="1782493" cy="59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8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h-TH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ME_Cover Layout 1">
  <p:cSld name="1_TIME_Cover Layout 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7"/>
          <p:cNvSpPr txBox="1"/>
          <p:nvPr>
            <p:ph type="ctrTitle"/>
          </p:nvPr>
        </p:nvSpPr>
        <p:spPr>
          <a:xfrm>
            <a:off x="3162298" y="1713911"/>
            <a:ext cx="8334375" cy="14118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7"/>
          <p:cNvSpPr txBox="1"/>
          <p:nvPr>
            <p:ph idx="1" type="subTitle"/>
          </p:nvPr>
        </p:nvSpPr>
        <p:spPr>
          <a:xfrm>
            <a:off x="3162298" y="3732214"/>
            <a:ext cx="8334375" cy="6524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77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ME_Cover Layout 2">
  <p:cSld name="1_TIME_Cover Layout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8"/>
          <p:cNvSpPr txBox="1"/>
          <p:nvPr>
            <p:ph type="ctrTitle"/>
          </p:nvPr>
        </p:nvSpPr>
        <p:spPr>
          <a:xfrm>
            <a:off x="429580" y="2343104"/>
            <a:ext cx="3419955" cy="13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8"/>
          <p:cNvSpPr txBox="1"/>
          <p:nvPr>
            <p:ph idx="1" type="subTitle"/>
          </p:nvPr>
        </p:nvSpPr>
        <p:spPr>
          <a:xfrm>
            <a:off x="429580" y="4326181"/>
            <a:ext cx="3419955" cy="14232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78"/>
          <p:cNvSpPr/>
          <p:nvPr/>
        </p:nvSpPr>
        <p:spPr>
          <a:xfrm>
            <a:off x="362905" y="3959280"/>
            <a:ext cx="1782493" cy="59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8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9"/>
          <p:cNvSpPr/>
          <p:nvPr>
            <p:ph idx="2" type="pic"/>
          </p:nvPr>
        </p:nvSpPr>
        <p:spPr>
          <a:xfrm>
            <a:off x="5339723" y="0"/>
            <a:ext cx="692331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 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0"/>
          <p:cNvSpPr/>
          <p:nvPr/>
        </p:nvSpPr>
        <p:spPr>
          <a:xfrm>
            <a:off x="0" y="0"/>
            <a:ext cx="12192000" cy="1083602"/>
          </a:xfrm>
          <a:prstGeom prst="rect">
            <a:avLst/>
          </a:prstGeom>
          <a:solidFill>
            <a:srgbClr val="BCCE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0"/>
          <p:cNvSpPr txBox="1"/>
          <p:nvPr>
            <p:ph type="title"/>
          </p:nvPr>
        </p:nvSpPr>
        <p:spPr>
          <a:xfrm>
            <a:off x="298174" y="12854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b="1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0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sp>
        <p:nvSpPr>
          <p:cNvPr id="78" name="Google Shape;78;p80"/>
          <p:cNvSpPr txBox="1"/>
          <p:nvPr/>
        </p:nvSpPr>
        <p:spPr>
          <a:xfrm>
            <a:off x="546652" y="1268929"/>
            <a:ext cx="11114306" cy="357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th-TH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  <p:sp>
        <p:nvSpPr>
          <p:cNvPr id="79" name="Google Shape;79;p80"/>
          <p:cNvSpPr/>
          <p:nvPr/>
        </p:nvSpPr>
        <p:spPr>
          <a:xfrm>
            <a:off x="0" y="1083602"/>
            <a:ext cx="12192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0"/>
          <p:cNvSpPr txBox="1"/>
          <p:nvPr/>
        </p:nvSpPr>
        <p:spPr>
          <a:xfrm rot="-5400000">
            <a:off x="10234731" y="4506994"/>
            <a:ext cx="352051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2019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IME-Consuting-Logo-Official-2019-V4" id="81" name="Google Shape;81;p80"/>
          <p:cNvPicPr preferRelativeResize="0"/>
          <p:nvPr/>
        </p:nvPicPr>
        <p:blipFill rotWithShape="1">
          <a:blip r:embed="rId2">
            <a:alphaModFix/>
          </a:blip>
          <a:srcRect b="10637" l="11192" r="11478" t="11494"/>
          <a:stretch/>
        </p:blipFill>
        <p:spPr>
          <a:xfrm>
            <a:off x="298174" y="6382668"/>
            <a:ext cx="669051" cy="35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pos="74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 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1"/>
          <p:cNvSpPr/>
          <p:nvPr/>
        </p:nvSpPr>
        <p:spPr>
          <a:xfrm>
            <a:off x="0" y="0"/>
            <a:ext cx="12192000" cy="1083602"/>
          </a:xfrm>
          <a:prstGeom prst="rect">
            <a:avLst/>
          </a:prstGeom>
          <a:solidFill>
            <a:srgbClr val="BCCE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1"/>
          <p:cNvSpPr txBox="1"/>
          <p:nvPr>
            <p:ph type="title"/>
          </p:nvPr>
        </p:nvSpPr>
        <p:spPr>
          <a:xfrm>
            <a:off x="298174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b="1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1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sp>
        <p:nvSpPr>
          <p:cNvPr id="86" name="Google Shape;86;p81"/>
          <p:cNvSpPr txBox="1"/>
          <p:nvPr/>
        </p:nvSpPr>
        <p:spPr>
          <a:xfrm>
            <a:off x="546652" y="1268929"/>
            <a:ext cx="11114306" cy="357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th-TH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  <p:sp>
        <p:nvSpPr>
          <p:cNvPr id="87" name="Google Shape;87;p81"/>
          <p:cNvSpPr/>
          <p:nvPr/>
        </p:nvSpPr>
        <p:spPr>
          <a:xfrm>
            <a:off x="0" y="1083602"/>
            <a:ext cx="12192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1"/>
          <p:cNvSpPr txBox="1"/>
          <p:nvPr/>
        </p:nvSpPr>
        <p:spPr>
          <a:xfrm rot="-5400000">
            <a:off x="10234731" y="4506994"/>
            <a:ext cx="352051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2019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pos="74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_Cover Layout 2">
  <p:cSld name="TIME_Cover Layout 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0"/>
          <p:cNvSpPr txBox="1"/>
          <p:nvPr>
            <p:ph type="ctrTitle"/>
          </p:nvPr>
        </p:nvSpPr>
        <p:spPr>
          <a:xfrm>
            <a:off x="429580" y="2343104"/>
            <a:ext cx="3419955" cy="13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0"/>
          <p:cNvSpPr txBox="1"/>
          <p:nvPr>
            <p:ph idx="1" type="subTitle"/>
          </p:nvPr>
        </p:nvSpPr>
        <p:spPr>
          <a:xfrm>
            <a:off x="429580" y="4326181"/>
            <a:ext cx="3419955" cy="14232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60"/>
          <p:cNvSpPr/>
          <p:nvPr/>
        </p:nvSpPr>
        <p:spPr>
          <a:xfrm>
            <a:off x="362905" y="3959280"/>
            <a:ext cx="1782493" cy="59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0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8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0"/>
          <p:cNvSpPr/>
          <p:nvPr>
            <p:ph idx="2" type="pic"/>
          </p:nvPr>
        </p:nvSpPr>
        <p:spPr>
          <a:xfrm>
            <a:off x="6936000" y="0"/>
            <a:ext cx="525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90"/>
          <p:cNvSpPr/>
          <p:nvPr>
            <p:ph idx="3" type="pic"/>
          </p:nvPr>
        </p:nvSpPr>
        <p:spPr>
          <a:xfrm>
            <a:off x="-1" y="2043000"/>
            <a:ext cx="5255999" cy="27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1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1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91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4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4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64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2"/>
          <p:cNvSpPr/>
          <p:nvPr>
            <p:ph idx="2" type="pic"/>
          </p:nvPr>
        </p:nvSpPr>
        <p:spPr>
          <a:xfrm>
            <a:off x="955675" y="1404938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92"/>
          <p:cNvSpPr/>
          <p:nvPr>
            <p:ph idx="3" type="pic"/>
          </p:nvPr>
        </p:nvSpPr>
        <p:spPr>
          <a:xfrm>
            <a:off x="3742093" y="1404697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92"/>
          <p:cNvSpPr/>
          <p:nvPr>
            <p:ph idx="4" type="pic"/>
          </p:nvPr>
        </p:nvSpPr>
        <p:spPr>
          <a:xfrm>
            <a:off x="955675" y="3972992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92"/>
          <p:cNvSpPr/>
          <p:nvPr>
            <p:ph idx="5" type="pic"/>
          </p:nvPr>
        </p:nvSpPr>
        <p:spPr>
          <a:xfrm>
            <a:off x="3742093" y="3932405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92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2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2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3"/>
          <p:cNvSpPr/>
          <p:nvPr>
            <p:ph idx="2" type="pic"/>
          </p:nvPr>
        </p:nvSpPr>
        <p:spPr>
          <a:xfrm>
            <a:off x="955675" y="1404938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93"/>
          <p:cNvSpPr/>
          <p:nvPr>
            <p:ph idx="3" type="pic"/>
          </p:nvPr>
        </p:nvSpPr>
        <p:spPr>
          <a:xfrm>
            <a:off x="3742093" y="1404697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93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3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3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4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_Cover Layout 1">
  <p:cSld name="TIME_Cover Layout 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5"/>
          <p:cNvSpPr txBox="1"/>
          <p:nvPr>
            <p:ph type="ctrTitle"/>
          </p:nvPr>
        </p:nvSpPr>
        <p:spPr>
          <a:xfrm>
            <a:off x="3162298" y="1713911"/>
            <a:ext cx="8334375" cy="14118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95"/>
          <p:cNvSpPr txBox="1"/>
          <p:nvPr>
            <p:ph idx="1" type="subTitle"/>
          </p:nvPr>
        </p:nvSpPr>
        <p:spPr>
          <a:xfrm>
            <a:off x="3162298" y="3732214"/>
            <a:ext cx="8334375" cy="6524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5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6"/>
          <p:cNvSpPr txBox="1"/>
          <p:nvPr>
            <p:ph type="ctrTitle"/>
          </p:nvPr>
        </p:nvSpPr>
        <p:spPr>
          <a:xfrm>
            <a:off x="429580" y="2343104"/>
            <a:ext cx="3419955" cy="13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96"/>
          <p:cNvSpPr txBox="1"/>
          <p:nvPr>
            <p:ph idx="1" type="subTitle"/>
          </p:nvPr>
        </p:nvSpPr>
        <p:spPr>
          <a:xfrm>
            <a:off x="429580" y="4326181"/>
            <a:ext cx="3419955" cy="14232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96"/>
          <p:cNvSpPr/>
          <p:nvPr/>
        </p:nvSpPr>
        <p:spPr>
          <a:xfrm>
            <a:off x="362905" y="3959280"/>
            <a:ext cx="1782493" cy="59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6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_Title and Content">
  <p:cSld name="TIME_Title and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7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sp>
        <p:nvSpPr>
          <p:cNvPr id="143" name="Google Shape;143;p97"/>
          <p:cNvSpPr txBox="1"/>
          <p:nvPr/>
        </p:nvSpPr>
        <p:spPr>
          <a:xfrm rot="-5400000">
            <a:off x="10385413" y="4506994"/>
            <a:ext cx="32191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7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  <a:defRPr b="1" sz="2800">
                <a:solidFill>
                  <a:schemeClr val="accen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97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ธกส BAAC Thailand - Home | Facebook" id="146" name="Google Shape;146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5066" y="6369066"/>
            <a:ext cx="393871" cy="39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7"/>
          <p:cNvPicPr preferRelativeResize="0"/>
          <p:nvPr/>
        </p:nvPicPr>
        <p:blipFill rotWithShape="1">
          <a:blip r:embed="rId3">
            <a:alphaModFix/>
          </a:blip>
          <a:srcRect b="0" l="0" r="83541" t="0"/>
          <a:stretch/>
        </p:blipFill>
        <p:spPr>
          <a:xfrm>
            <a:off x="1100728" y="6369066"/>
            <a:ext cx="393871" cy="41406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7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69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ME_Cover Layout 1">
  <p:cSld name="1_TIME_Cover Layout 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8"/>
          <p:cNvSpPr txBox="1"/>
          <p:nvPr>
            <p:ph type="ctrTitle"/>
          </p:nvPr>
        </p:nvSpPr>
        <p:spPr>
          <a:xfrm>
            <a:off x="3162298" y="1713911"/>
            <a:ext cx="8334375" cy="14118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98"/>
          <p:cNvSpPr txBox="1"/>
          <p:nvPr>
            <p:ph idx="1" type="subTitle"/>
          </p:nvPr>
        </p:nvSpPr>
        <p:spPr>
          <a:xfrm>
            <a:off x="3162298" y="3732214"/>
            <a:ext cx="8334375" cy="6524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98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ME_Cover Layout 2">
  <p:cSld name="1_TIME_Cover Layout 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9"/>
          <p:cNvSpPr txBox="1"/>
          <p:nvPr>
            <p:ph type="ctrTitle"/>
          </p:nvPr>
        </p:nvSpPr>
        <p:spPr>
          <a:xfrm>
            <a:off x="429580" y="2343104"/>
            <a:ext cx="3419955" cy="13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99"/>
          <p:cNvSpPr txBox="1"/>
          <p:nvPr>
            <p:ph idx="1" type="subTitle"/>
          </p:nvPr>
        </p:nvSpPr>
        <p:spPr>
          <a:xfrm>
            <a:off x="429580" y="4326181"/>
            <a:ext cx="3419955" cy="14232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99"/>
          <p:cNvSpPr/>
          <p:nvPr/>
        </p:nvSpPr>
        <p:spPr>
          <a:xfrm>
            <a:off x="362905" y="3959280"/>
            <a:ext cx="1782493" cy="59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9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0"/>
          <p:cNvSpPr/>
          <p:nvPr>
            <p:ph idx="2" type="pic"/>
          </p:nvPr>
        </p:nvSpPr>
        <p:spPr>
          <a:xfrm>
            <a:off x="5339723" y="0"/>
            <a:ext cx="692331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_Cover Layout 2">
  <p:cSld name="TIME_Cover Layout 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2"/>
          <p:cNvSpPr txBox="1"/>
          <p:nvPr>
            <p:ph type="ctrTitle"/>
          </p:nvPr>
        </p:nvSpPr>
        <p:spPr>
          <a:xfrm>
            <a:off x="429580" y="2343104"/>
            <a:ext cx="3419955" cy="13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62"/>
          <p:cNvSpPr txBox="1"/>
          <p:nvPr>
            <p:ph idx="1" type="subTitle"/>
          </p:nvPr>
        </p:nvSpPr>
        <p:spPr>
          <a:xfrm>
            <a:off x="429580" y="4326181"/>
            <a:ext cx="3419955" cy="14232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2" name="Google Shape;172;p62"/>
          <p:cNvSpPr/>
          <p:nvPr/>
        </p:nvSpPr>
        <p:spPr>
          <a:xfrm>
            <a:off x="362905" y="3959280"/>
            <a:ext cx="1782493" cy="59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_Title and Content">
  <p:cSld name="TIME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sp>
        <p:nvSpPr>
          <p:cNvPr id="26" name="Google Shape;26;p65"/>
          <p:cNvSpPr txBox="1"/>
          <p:nvPr/>
        </p:nvSpPr>
        <p:spPr>
          <a:xfrm rot="-5400000">
            <a:off x="10385413" y="4506994"/>
            <a:ext cx="32191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5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  <a:defRPr b="1" sz="2800">
                <a:solidFill>
                  <a:schemeClr val="accen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5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ธกส BAAC Thailand - Home | Facebook" id="29" name="Google Shape;2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5066" y="6369066"/>
            <a:ext cx="393871" cy="39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5"/>
          <p:cNvPicPr preferRelativeResize="0"/>
          <p:nvPr/>
        </p:nvPicPr>
        <p:blipFill rotWithShape="1">
          <a:blip r:embed="rId3">
            <a:alphaModFix/>
          </a:blip>
          <a:srcRect b="0" l="0" r="83541" t="0"/>
          <a:stretch/>
        </p:blipFill>
        <p:spPr>
          <a:xfrm>
            <a:off x="1100728" y="6369066"/>
            <a:ext cx="393871" cy="41406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5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69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_Title and Content">
  <p:cSld name="TIME_Title and Conten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3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sp>
        <p:nvSpPr>
          <p:cNvPr id="175" name="Google Shape;175;p63"/>
          <p:cNvSpPr txBox="1"/>
          <p:nvPr/>
        </p:nvSpPr>
        <p:spPr>
          <a:xfrm rot="-5400000">
            <a:off x="10385413" y="4506994"/>
            <a:ext cx="32191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3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  <a:defRPr b="1" sz="2800">
                <a:solidFill>
                  <a:schemeClr val="accen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63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ข่าวสารท่องเที่ยว ททท. - Public Relations Agency - 7,712 Photos ..." id="178" name="Google Shape;17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6654" y="6389261"/>
            <a:ext cx="393871" cy="39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69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_Cover Layout 1">
  <p:cSld name="TIME_Cover Layout 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2"/>
          <p:cNvSpPr txBox="1"/>
          <p:nvPr>
            <p:ph type="ctrTitle"/>
          </p:nvPr>
        </p:nvSpPr>
        <p:spPr>
          <a:xfrm>
            <a:off x="3162298" y="1713911"/>
            <a:ext cx="8334375" cy="14118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82"/>
          <p:cNvSpPr txBox="1"/>
          <p:nvPr>
            <p:ph idx="1" type="subTitle"/>
          </p:nvPr>
        </p:nvSpPr>
        <p:spPr>
          <a:xfrm>
            <a:off x="3162298" y="3732214"/>
            <a:ext cx="8334375" cy="6524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7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sp>
        <p:nvSpPr>
          <p:cNvPr id="190" name="Google Shape;190;p67"/>
          <p:cNvSpPr txBox="1"/>
          <p:nvPr/>
        </p:nvSpPr>
        <p:spPr>
          <a:xfrm rot="-5400000">
            <a:off x="10385413" y="4506994"/>
            <a:ext cx="32191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7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7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69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_Title and Content">
  <p:cSld name="TIME_Title and Conten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0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sp>
        <p:nvSpPr>
          <p:cNvPr id="195" name="Google Shape;195;p70"/>
          <p:cNvSpPr txBox="1"/>
          <p:nvPr/>
        </p:nvSpPr>
        <p:spPr>
          <a:xfrm rot="-5400000">
            <a:off x="10385413" y="4506994"/>
            <a:ext cx="32191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0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  <a:defRPr b="1" sz="2800">
                <a:solidFill>
                  <a:schemeClr val="accen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70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ข่าวสารท่องเที่ยว ททท. - Public Relations Agency - 7,712 Photos ..." id="198" name="Google Shape;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6654" y="6389261"/>
            <a:ext cx="393871" cy="39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69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3"/>
          <p:cNvSpPr txBox="1"/>
          <p:nvPr>
            <p:ph type="ctrTitle"/>
          </p:nvPr>
        </p:nvSpPr>
        <p:spPr>
          <a:xfrm>
            <a:off x="3162298" y="1713911"/>
            <a:ext cx="8334375" cy="14118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83"/>
          <p:cNvSpPr txBox="1"/>
          <p:nvPr>
            <p:ph idx="1" type="subTitle"/>
          </p:nvPr>
        </p:nvSpPr>
        <p:spPr>
          <a:xfrm>
            <a:off x="3162298" y="3732214"/>
            <a:ext cx="8334375" cy="6524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4"/>
          <p:cNvSpPr txBox="1"/>
          <p:nvPr>
            <p:ph type="ctrTitle"/>
          </p:nvPr>
        </p:nvSpPr>
        <p:spPr>
          <a:xfrm>
            <a:off x="429580" y="2343104"/>
            <a:ext cx="3419955" cy="13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84"/>
          <p:cNvSpPr txBox="1"/>
          <p:nvPr>
            <p:ph idx="1" type="subTitle"/>
          </p:nvPr>
        </p:nvSpPr>
        <p:spPr>
          <a:xfrm>
            <a:off x="429580" y="4326181"/>
            <a:ext cx="3419955" cy="14232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5" name="Google Shape;205;p84"/>
          <p:cNvSpPr/>
          <p:nvPr/>
        </p:nvSpPr>
        <p:spPr>
          <a:xfrm>
            <a:off x="362905" y="3959280"/>
            <a:ext cx="1782493" cy="59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_Title and Content">
  <p:cSld name="TIME_Title and Conte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9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sp>
        <p:nvSpPr>
          <p:cNvPr id="214" name="Google Shape;214;p69"/>
          <p:cNvSpPr txBox="1"/>
          <p:nvPr/>
        </p:nvSpPr>
        <p:spPr>
          <a:xfrm rot="-5400000">
            <a:off x="10385413" y="4506994"/>
            <a:ext cx="32191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9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bun"/>
              <a:buNone/>
              <a:defRPr b="1" sz="2400">
                <a:solidFill>
                  <a:schemeClr val="accen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69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ศูนย์ส่งเสริมศิลปาชีพระหว่างประเทศ (องค์การมหาชน)" id="217" name="Google Shape;21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54937" y="6414048"/>
            <a:ext cx="365587" cy="36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69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_Cover Layout 2">
  <p:cSld name="TIME_Cover Layout 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5"/>
          <p:cNvSpPr txBox="1"/>
          <p:nvPr>
            <p:ph type="ctrTitle"/>
          </p:nvPr>
        </p:nvSpPr>
        <p:spPr>
          <a:xfrm>
            <a:off x="429580" y="2343104"/>
            <a:ext cx="3419955" cy="13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85"/>
          <p:cNvSpPr txBox="1"/>
          <p:nvPr>
            <p:ph idx="1" type="subTitle"/>
          </p:nvPr>
        </p:nvSpPr>
        <p:spPr>
          <a:xfrm>
            <a:off x="429580" y="4326181"/>
            <a:ext cx="3419955" cy="14232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1" name="Google Shape;221;p85"/>
          <p:cNvSpPr/>
          <p:nvPr/>
        </p:nvSpPr>
        <p:spPr>
          <a:xfrm>
            <a:off x="362905" y="3959280"/>
            <a:ext cx="1782493" cy="59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6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pic>
        <p:nvPicPr>
          <p:cNvPr descr="ศูนย์ส่งเสริมศิลปาชีพระหว่างประเทศ (องค์การมหาชน)" id="224" name="Google Shape;224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54937" y="6414048"/>
            <a:ext cx="365587" cy="36362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6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ME_Title and Content">
  <p:cSld name="1_TIME_Title and Conten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7"/>
          <p:cNvSpPr txBox="1"/>
          <p:nvPr/>
        </p:nvSpPr>
        <p:spPr>
          <a:xfrm rot="-5400000">
            <a:off x="10385413" y="4506994"/>
            <a:ext cx="32191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87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rabun"/>
              <a:buNone/>
              <a:defRPr b="1" sz="2400">
                <a:solidFill>
                  <a:schemeClr val="accen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87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ศูนย์ส่งเสริมศิลปาชีพระหว่างประเทศ (องค์การมหาชน)" id="230" name="Google Shape;230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54937" y="6414048"/>
            <a:ext cx="365587" cy="36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6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1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Layout">
  <p:cSld name="1_Agenda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3"/>
          <p:cNvSpPr/>
          <p:nvPr/>
        </p:nvSpPr>
        <p:spPr>
          <a:xfrm flipH="1">
            <a:off x="0" y="0"/>
            <a:ext cx="4271797" cy="6858000"/>
          </a:xfrm>
          <a:prstGeom prst="rect">
            <a:avLst/>
          </a:prstGeom>
          <a:solidFill>
            <a:schemeClr val="accent1">
              <a:alpha val="8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4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104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5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105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105"/>
          <p:cNvSpPr/>
          <p:nvPr/>
        </p:nvSpPr>
        <p:spPr>
          <a:xfrm flipH="1">
            <a:off x="0" y="4965171"/>
            <a:ext cx="12192000" cy="1892829"/>
          </a:xfrm>
          <a:prstGeom prst="rect">
            <a:avLst/>
          </a:prstGeom>
          <a:solidFill>
            <a:schemeClr val="accent1">
              <a:alpha val="8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5"/>
          <p:cNvSpPr/>
          <p:nvPr>
            <p:ph idx="3" type="pic"/>
          </p:nvPr>
        </p:nvSpPr>
        <p:spPr>
          <a:xfrm>
            <a:off x="5184280" y="4053450"/>
            <a:ext cx="1823441" cy="182344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6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106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106"/>
          <p:cNvSpPr/>
          <p:nvPr>
            <p:ph idx="3" type="pic"/>
          </p:nvPr>
        </p:nvSpPr>
        <p:spPr>
          <a:xfrm>
            <a:off x="617803" y="1988840"/>
            <a:ext cx="3395381" cy="41284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106"/>
          <p:cNvSpPr/>
          <p:nvPr>
            <p:ph idx="4" type="pic"/>
          </p:nvPr>
        </p:nvSpPr>
        <p:spPr>
          <a:xfrm>
            <a:off x="4397227" y="1988840"/>
            <a:ext cx="3395381" cy="41284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106"/>
          <p:cNvSpPr/>
          <p:nvPr>
            <p:ph idx="5" type="pic"/>
          </p:nvPr>
        </p:nvSpPr>
        <p:spPr>
          <a:xfrm>
            <a:off x="8176651" y="1988840"/>
            <a:ext cx="3395381" cy="41284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7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107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107"/>
          <p:cNvSpPr/>
          <p:nvPr/>
        </p:nvSpPr>
        <p:spPr>
          <a:xfrm flipH="1">
            <a:off x="0" y="3072342"/>
            <a:ext cx="12192000" cy="1892829"/>
          </a:xfrm>
          <a:prstGeom prst="rect">
            <a:avLst/>
          </a:prstGeom>
          <a:solidFill>
            <a:schemeClr val="accent3">
              <a:alpha val="8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253" name="Google Shape;25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4507" y="2030428"/>
            <a:ext cx="3744416" cy="453441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7"/>
          <p:cNvSpPr/>
          <p:nvPr>
            <p:ph idx="3" type="pic"/>
          </p:nvPr>
        </p:nvSpPr>
        <p:spPr>
          <a:xfrm>
            <a:off x="5007370" y="2214625"/>
            <a:ext cx="2159479" cy="33357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asic Layout">
  <p:cSld name="4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8"/>
          <p:cNvSpPr/>
          <p:nvPr>
            <p:ph idx="2" type="pic"/>
          </p:nvPr>
        </p:nvSpPr>
        <p:spPr>
          <a:xfrm>
            <a:off x="0" y="0"/>
            <a:ext cx="12192000" cy="41284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108"/>
          <p:cNvSpPr/>
          <p:nvPr>
            <p:ph idx="3" type="pic"/>
          </p:nvPr>
        </p:nvSpPr>
        <p:spPr>
          <a:xfrm>
            <a:off x="6672064" y="2372882"/>
            <a:ext cx="4267241" cy="32140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asic Layout">
  <p:cSld name="5_Basic Layout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109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109"/>
          <p:cNvSpPr txBox="1"/>
          <p:nvPr>
            <p:ph idx="3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asic Layout">
  <p:cSld name="6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0"/>
          <p:cNvSpPr/>
          <p:nvPr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3">
              <a:alpha val="8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0"/>
          <p:cNvSpPr/>
          <p:nvPr>
            <p:ph idx="2" type="pic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asic Layout">
  <p:cSld name="7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1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111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111"/>
          <p:cNvSpPr/>
          <p:nvPr>
            <p:ph idx="3" type="pic"/>
          </p:nvPr>
        </p:nvSpPr>
        <p:spPr>
          <a:xfrm>
            <a:off x="0" y="1796819"/>
            <a:ext cx="4065600" cy="2784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111"/>
          <p:cNvSpPr/>
          <p:nvPr>
            <p:ph idx="4" type="pic"/>
          </p:nvPr>
        </p:nvSpPr>
        <p:spPr>
          <a:xfrm>
            <a:off x="4063200" y="1796819"/>
            <a:ext cx="4065600" cy="2784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111"/>
          <p:cNvSpPr/>
          <p:nvPr>
            <p:ph idx="5" type="pic"/>
          </p:nvPr>
        </p:nvSpPr>
        <p:spPr>
          <a:xfrm>
            <a:off x="8126400" y="1796819"/>
            <a:ext cx="4065600" cy="2784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asic Layout">
  <p:cSld name="9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2"/>
          <p:cNvSpPr/>
          <p:nvPr>
            <p:ph idx="2" type="pic"/>
          </p:nvPr>
        </p:nvSpPr>
        <p:spPr>
          <a:xfrm>
            <a:off x="4159552" y="322345"/>
            <a:ext cx="3840000" cy="20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112"/>
          <p:cNvSpPr/>
          <p:nvPr/>
        </p:nvSpPr>
        <p:spPr>
          <a:xfrm flipH="1">
            <a:off x="219843" y="303106"/>
            <a:ext cx="3840000" cy="6232549"/>
          </a:xfrm>
          <a:prstGeom prst="rect">
            <a:avLst/>
          </a:prstGeom>
          <a:solidFill>
            <a:schemeClr val="accent1">
              <a:alpha val="8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2"/>
          <p:cNvSpPr/>
          <p:nvPr/>
        </p:nvSpPr>
        <p:spPr>
          <a:xfrm flipH="1">
            <a:off x="8092717" y="303106"/>
            <a:ext cx="3840000" cy="6232549"/>
          </a:xfrm>
          <a:prstGeom prst="rect">
            <a:avLst/>
          </a:prstGeom>
          <a:solidFill>
            <a:schemeClr val="accent1">
              <a:alpha val="8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2"/>
          <p:cNvSpPr/>
          <p:nvPr>
            <p:ph idx="3" type="pic"/>
          </p:nvPr>
        </p:nvSpPr>
        <p:spPr>
          <a:xfrm>
            <a:off x="4159552" y="2421000"/>
            <a:ext cx="3840000" cy="20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112"/>
          <p:cNvSpPr/>
          <p:nvPr>
            <p:ph idx="4" type="pic"/>
          </p:nvPr>
        </p:nvSpPr>
        <p:spPr>
          <a:xfrm>
            <a:off x="4159552" y="4519655"/>
            <a:ext cx="3840000" cy="20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asic Layout">
  <p:cSld name="8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3"/>
          <p:cNvSpPr/>
          <p:nvPr/>
        </p:nvSpPr>
        <p:spPr>
          <a:xfrm flipH="1">
            <a:off x="0" y="0"/>
            <a:ext cx="12192000" cy="6858000"/>
          </a:xfrm>
          <a:custGeom>
            <a:rect b="b" l="l" r="r" t="t"/>
            <a:pathLst>
              <a:path extrusionOk="0" h="5143500" w="9153539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13"/>
          <p:cNvSpPr/>
          <p:nvPr>
            <p:ph idx="2" type="pic"/>
          </p:nvPr>
        </p:nvSpPr>
        <p:spPr>
          <a:xfrm>
            <a:off x="5280587" y="356659"/>
            <a:ext cx="4392149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113"/>
          <p:cNvSpPr/>
          <p:nvPr>
            <p:ph idx="3" type="pic"/>
          </p:nvPr>
        </p:nvSpPr>
        <p:spPr>
          <a:xfrm>
            <a:off x="9744629" y="2468893"/>
            <a:ext cx="2016000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113"/>
          <p:cNvSpPr/>
          <p:nvPr>
            <p:ph idx="4" type="pic"/>
          </p:nvPr>
        </p:nvSpPr>
        <p:spPr>
          <a:xfrm>
            <a:off x="7656736" y="4581128"/>
            <a:ext cx="4103893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113"/>
          <p:cNvSpPr/>
          <p:nvPr>
            <p:ph idx="5" type="pic"/>
          </p:nvPr>
        </p:nvSpPr>
        <p:spPr>
          <a:xfrm>
            <a:off x="5280587" y="2468893"/>
            <a:ext cx="2304256" cy="41284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113"/>
          <p:cNvSpPr/>
          <p:nvPr>
            <p:ph idx="6" type="pic"/>
          </p:nvPr>
        </p:nvSpPr>
        <p:spPr>
          <a:xfrm>
            <a:off x="7656736" y="2468132"/>
            <a:ext cx="2016000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113"/>
          <p:cNvSpPr/>
          <p:nvPr>
            <p:ph idx="7" type="pic"/>
          </p:nvPr>
        </p:nvSpPr>
        <p:spPr>
          <a:xfrm>
            <a:off x="9744629" y="356659"/>
            <a:ext cx="2016000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4"/>
          <p:cNvSpPr txBox="1"/>
          <p:nvPr>
            <p:ph idx="1" type="body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08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5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115"/>
          <p:cNvSpPr/>
          <p:nvPr/>
        </p:nvSpPr>
        <p:spPr>
          <a:xfrm>
            <a:off x="472011" y="1508786"/>
            <a:ext cx="3799787" cy="4865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15"/>
          <p:cNvSpPr/>
          <p:nvPr/>
        </p:nvSpPr>
        <p:spPr>
          <a:xfrm>
            <a:off x="709243" y="1796667"/>
            <a:ext cx="144693" cy="4320631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5"/>
          <p:cNvSpPr/>
          <p:nvPr/>
        </p:nvSpPr>
        <p:spPr>
          <a:xfrm rot="5400000">
            <a:off x="3456857" y="1650935"/>
            <a:ext cx="669775" cy="669775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3"/>
          <p:cNvSpPr/>
          <p:nvPr>
            <p:ph idx="2" type="pic"/>
          </p:nvPr>
        </p:nvSpPr>
        <p:spPr>
          <a:xfrm>
            <a:off x="6936000" y="0"/>
            <a:ext cx="525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73"/>
          <p:cNvSpPr/>
          <p:nvPr>
            <p:ph idx="3" type="pic"/>
          </p:nvPr>
        </p:nvSpPr>
        <p:spPr>
          <a:xfrm>
            <a:off x="-1" y="2043000"/>
            <a:ext cx="5255999" cy="27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4"/>
          <p:cNvSpPr/>
          <p:nvPr>
            <p:ph idx="2" type="pic"/>
          </p:nvPr>
        </p:nvSpPr>
        <p:spPr>
          <a:xfrm>
            <a:off x="955675" y="1404938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4"/>
          <p:cNvSpPr/>
          <p:nvPr>
            <p:ph idx="3" type="pic"/>
          </p:nvPr>
        </p:nvSpPr>
        <p:spPr>
          <a:xfrm>
            <a:off x="3742093" y="1404697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4"/>
          <p:cNvSpPr/>
          <p:nvPr>
            <p:ph idx="4" type="pic"/>
          </p:nvPr>
        </p:nvSpPr>
        <p:spPr>
          <a:xfrm>
            <a:off x="955675" y="3972992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4"/>
          <p:cNvSpPr/>
          <p:nvPr>
            <p:ph idx="5" type="pic"/>
          </p:nvPr>
        </p:nvSpPr>
        <p:spPr>
          <a:xfrm>
            <a:off x="3742093" y="3932405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4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4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4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5"/>
          <p:cNvSpPr/>
          <p:nvPr>
            <p:ph idx="2" type="pic"/>
          </p:nvPr>
        </p:nvSpPr>
        <p:spPr>
          <a:xfrm>
            <a:off x="955675" y="1404938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5"/>
          <p:cNvSpPr/>
          <p:nvPr>
            <p:ph idx="3" type="pic"/>
          </p:nvPr>
        </p:nvSpPr>
        <p:spPr>
          <a:xfrm>
            <a:off x="3742093" y="1404697"/>
            <a:ext cx="2101850" cy="160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5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5"/>
          <p:cNvSpPr/>
          <p:nvPr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5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_Cover Layout 1">
  <p:cSld name="TIME_Cover Layout 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6"/>
          <p:cNvSpPr txBox="1"/>
          <p:nvPr>
            <p:ph type="ctrTitle"/>
          </p:nvPr>
        </p:nvSpPr>
        <p:spPr>
          <a:xfrm>
            <a:off x="3162298" y="1713911"/>
            <a:ext cx="8334375" cy="141187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6"/>
          <p:cNvSpPr txBox="1"/>
          <p:nvPr>
            <p:ph idx="1" type="subTitle"/>
          </p:nvPr>
        </p:nvSpPr>
        <p:spPr>
          <a:xfrm>
            <a:off x="3162298" y="3732214"/>
            <a:ext cx="8334375" cy="6524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76"/>
          <p:cNvSpPr txBox="1"/>
          <p:nvPr/>
        </p:nvSpPr>
        <p:spPr>
          <a:xfrm rot="-5400000">
            <a:off x="10188683" y="4310264"/>
            <a:ext cx="36126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theme" Target="../theme/theme7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theme" Target="../theme/theme3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7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h-TH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b="0" i="0" lang="th-TH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th-TH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pos="234">
          <p15:clr>
            <a:srgbClr val="F26B43"/>
          </p15:clr>
        </p15:guide>
        <p15:guide id="6" pos="744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59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pos="234">
          <p15:clr>
            <a:srgbClr val="F26B43"/>
          </p15:clr>
        </p15:guide>
        <p15:guide id="6" pos="744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5" name="Google Shape;165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61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sp>
        <p:nvSpPr>
          <p:cNvPr id="167" name="Google Shape;167;p61"/>
          <p:cNvSpPr txBox="1"/>
          <p:nvPr/>
        </p:nvSpPr>
        <p:spPr>
          <a:xfrm rot="-5400000">
            <a:off x="10385413" y="4506994"/>
            <a:ext cx="32191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2"/>
    <p:sldLayoutId id="2147483680" r:id="rId3"/>
    <p:sldLayoutId id="214748368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pos="234">
          <p15:clr>
            <a:srgbClr val="F26B43"/>
          </p15:clr>
        </p15:guide>
        <p15:guide id="6" pos="744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66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sp>
        <p:nvSpPr>
          <p:cNvPr id="186" name="Google Shape;186;p66"/>
          <p:cNvSpPr txBox="1"/>
          <p:nvPr/>
        </p:nvSpPr>
        <p:spPr>
          <a:xfrm rot="-5400000">
            <a:off x="10385413" y="4506994"/>
            <a:ext cx="32191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  <p:sldLayoutId id="2147483685" r:id="rId4"/>
    <p:sldLayoutId id="214748368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pos="234">
          <p15:clr>
            <a:srgbClr val="F26B43"/>
          </p15:clr>
        </p15:guide>
        <p15:guide id="6" pos="744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" name="Google Shape;208;p6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68"/>
          <p:cNvSpPr txBox="1"/>
          <p:nvPr/>
        </p:nvSpPr>
        <p:spPr>
          <a:xfrm>
            <a:off x="5643209" y="6470506"/>
            <a:ext cx="900685" cy="19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fld id="{00000000-1234-1234-1234-123412341234}" type="slidenum"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th-TH"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–</a:t>
            </a:r>
            <a:endParaRPr/>
          </a:p>
        </p:txBody>
      </p:sp>
      <p:sp>
        <p:nvSpPr>
          <p:cNvPr id="210" name="Google Shape;210;p68"/>
          <p:cNvSpPr txBox="1"/>
          <p:nvPr/>
        </p:nvSpPr>
        <p:spPr>
          <a:xfrm rot="-5400000">
            <a:off x="10385413" y="4506994"/>
            <a:ext cx="32191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 © 2020 TIME Consulting Co., Ltd., Strictly Confidential 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4916" y="6433268"/>
            <a:ext cx="644400" cy="30802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2"/>
    <p:sldLayoutId id="2147483689" r:id="rId3"/>
    <p:sldLayoutId id="2147483690" r:id="rId4"/>
    <p:sldLayoutId id="2147483691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pos="234">
          <p15:clr>
            <a:srgbClr val="F26B43"/>
          </p15:clr>
        </p15:guide>
        <p15:guide id="6" pos="744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11" Type="http://schemas.openxmlformats.org/officeDocument/2006/relationships/image" Target="../media/image35.png"/><Relationship Id="rId22" Type="http://schemas.openxmlformats.org/officeDocument/2006/relationships/image" Target="../media/image37.jpg"/><Relationship Id="rId10" Type="http://schemas.openxmlformats.org/officeDocument/2006/relationships/image" Target="../media/image27.png"/><Relationship Id="rId21" Type="http://schemas.openxmlformats.org/officeDocument/2006/relationships/image" Target="../media/image41.png"/><Relationship Id="rId13" Type="http://schemas.openxmlformats.org/officeDocument/2006/relationships/image" Target="../media/image36.png"/><Relationship Id="rId24" Type="http://schemas.openxmlformats.org/officeDocument/2006/relationships/image" Target="../media/image43.png"/><Relationship Id="rId12" Type="http://schemas.openxmlformats.org/officeDocument/2006/relationships/image" Target="../media/image29.png"/><Relationship Id="rId23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Relationship Id="rId4" Type="http://schemas.openxmlformats.org/officeDocument/2006/relationships/image" Target="../media/image22.png"/><Relationship Id="rId9" Type="http://schemas.openxmlformats.org/officeDocument/2006/relationships/image" Target="../media/image32.png"/><Relationship Id="rId15" Type="http://schemas.openxmlformats.org/officeDocument/2006/relationships/image" Target="../media/image42.png"/><Relationship Id="rId14" Type="http://schemas.openxmlformats.org/officeDocument/2006/relationships/image" Target="../media/image40.png"/><Relationship Id="rId17" Type="http://schemas.openxmlformats.org/officeDocument/2006/relationships/image" Target="../media/image39.png"/><Relationship Id="rId16" Type="http://schemas.openxmlformats.org/officeDocument/2006/relationships/image" Target="../media/image44.png"/><Relationship Id="rId5" Type="http://schemas.openxmlformats.org/officeDocument/2006/relationships/image" Target="../media/image33.png"/><Relationship Id="rId19" Type="http://schemas.openxmlformats.org/officeDocument/2006/relationships/image" Target="../media/image46.png"/><Relationship Id="rId6" Type="http://schemas.openxmlformats.org/officeDocument/2006/relationships/image" Target="../media/image31.png"/><Relationship Id="rId18" Type="http://schemas.openxmlformats.org/officeDocument/2006/relationships/image" Target="../media/image49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3.png"/><Relationship Id="rId13" Type="http://schemas.openxmlformats.org/officeDocument/2006/relationships/image" Target="../media/image67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hyperlink" Target="https://www.salika.co/2019/10/22/digital-technology-agricultural-disruptive/" TargetMode="External"/><Relationship Id="rId9" Type="http://schemas.openxmlformats.org/officeDocument/2006/relationships/image" Target="../media/image54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8.jpg"/><Relationship Id="rId8" Type="http://schemas.openxmlformats.org/officeDocument/2006/relationships/image" Target="../media/image6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9" Type="http://schemas.openxmlformats.org/officeDocument/2006/relationships/image" Target="../media/image79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jpg"/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Relationship Id="rId4" Type="http://schemas.openxmlformats.org/officeDocument/2006/relationships/image" Target="../media/image69.jpg"/><Relationship Id="rId9" Type="http://schemas.openxmlformats.org/officeDocument/2006/relationships/image" Target="../media/image74.png"/><Relationship Id="rId5" Type="http://schemas.openxmlformats.org/officeDocument/2006/relationships/image" Target="../media/image78.jpg"/><Relationship Id="rId6" Type="http://schemas.openxmlformats.org/officeDocument/2006/relationships/image" Target="../media/image76.png"/><Relationship Id="rId7" Type="http://schemas.openxmlformats.org/officeDocument/2006/relationships/image" Target="../media/image72.png"/><Relationship Id="rId8" Type="http://schemas.openxmlformats.org/officeDocument/2006/relationships/image" Target="../media/image8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43.png"/><Relationship Id="rId13" Type="http://schemas.openxmlformats.org/officeDocument/2006/relationships/image" Target="../media/image42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44.png"/><Relationship Id="rId17" Type="http://schemas.openxmlformats.org/officeDocument/2006/relationships/image" Target="../media/image46.png"/><Relationship Id="rId16" Type="http://schemas.openxmlformats.org/officeDocument/2006/relationships/image" Target="../media/image49.png"/><Relationship Id="rId5" Type="http://schemas.openxmlformats.org/officeDocument/2006/relationships/image" Target="../media/image35.png"/><Relationship Id="rId19" Type="http://schemas.openxmlformats.org/officeDocument/2006/relationships/image" Target="../media/image41.png"/><Relationship Id="rId6" Type="http://schemas.openxmlformats.org/officeDocument/2006/relationships/image" Target="../media/image28.png"/><Relationship Id="rId18" Type="http://schemas.openxmlformats.org/officeDocument/2006/relationships/image" Target="../media/image38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5.png"/><Relationship Id="rId4" Type="http://schemas.openxmlformats.org/officeDocument/2006/relationships/image" Target="../media/image86.png"/><Relationship Id="rId5" Type="http://schemas.openxmlformats.org/officeDocument/2006/relationships/image" Target="../media/image89.png"/><Relationship Id="rId6" Type="http://schemas.openxmlformats.org/officeDocument/2006/relationships/image" Target="../media/image77.png"/><Relationship Id="rId7" Type="http://schemas.openxmlformats.org/officeDocument/2006/relationships/image" Target="../media/image80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1.png"/><Relationship Id="rId10" Type="http://schemas.openxmlformats.org/officeDocument/2006/relationships/image" Target="../media/image93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92.png"/><Relationship Id="rId8" Type="http://schemas.openxmlformats.org/officeDocument/2006/relationships/image" Target="../media/image9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97.png"/><Relationship Id="rId6" Type="http://schemas.openxmlformats.org/officeDocument/2006/relationships/image" Target="../media/image95.png"/><Relationship Id="rId7" Type="http://schemas.openxmlformats.org/officeDocument/2006/relationships/image" Target="../media/image9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2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1.png"/><Relationship Id="rId4" Type="http://schemas.openxmlformats.org/officeDocument/2006/relationships/image" Target="../media/image107.png"/><Relationship Id="rId9" Type="http://schemas.openxmlformats.org/officeDocument/2006/relationships/image" Target="../media/image105.png"/><Relationship Id="rId5" Type="http://schemas.openxmlformats.org/officeDocument/2006/relationships/image" Target="../media/image104.png"/><Relationship Id="rId6" Type="http://schemas.openxmlformats.org/officeDocument/2006/relationships/image" Target="../media/image112.png"/><Relationship Id="rId7" Type="http://schemas.openxmlformats.org/officeDocument/2006/relationships/image" Target="../media/image103.png"/><Relationship Id="rId8" Type="http://schemas.openxmlformats.org/officeDocument/2006/relationships/image" Target="../media/image10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0.png"/><Relationship Id="rId4" Type="http://schemas.openxmlformats.org/officeDocument/2006/relationships/image" Target="../media/image106.png"/><Relationship Id="rId5" Type="http://schemas.openxmlformats.org/officeDocument/2006/relationships/image" Target="../media/image109.png"/><Relationship Id="rId6" Type="http://schemas.openxmlformats.org/officeDocument/2006/relationships/image" Target="../media/image118.png"/><Relationship Id="rId7" Type="http://schemas.openxmlformats.org/officeDocument/2006/relationships/image" Target="../media/image1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3.jp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7.png"/><Relationship Id="rId8" Type="http://schemas.openxmlformats.org/officeDocument/2006/relationships/image" Target="../media/image119.png"/></Relationships>
</file>

<file path=ppt/slides/_rels/slide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9" Type="http://schemas.openxmlformats.org/officeDocument/2006/relationships/image" Target="../media/image126.png"/><Relationship Id="rId5" Type="http://schemas.openxmlformats.org/officeDocument/2006/relationships/image" Target="../media/image125.png"/><Relationship Id="rId6" Type="http://schemas.openxmlformats.org/officeDocument/2006/relationships/image" Target="../media/image124.png"/><Relationship Id="rId7" Type="http://schemas.openxmlformats.org/officeDocument/2006/relationships/image" Target="../media/image120.png"/><Relationship Id="rId8" Type="http://schemas.openxmlformats.org/officeDocument/2006/relationships/image" Target="../media/image1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4.jpg"/><Relationship Id="rId4" Type="http://schemas.openxmlformats.org/officeDocument/2006/relationships/image" Target="../media/image127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jp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3.png"/><Relationship Id="rId10" Type="http://schemas.openxmlformats.org/officeDocument/2006/relationships/image" Target="../media/image142.png"/><Relationship Id="rId13" Type="http://schemas.openxmlformats.org/officeDocument/2006/relationships/image" Target="../media/image147.png"/><Relationship Id="rId1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6.png"/><Relationship Id="rId4" Type="http://schemas.openxmlformats.org/officeDocument/2006/relationships/image" Target="../media/image132.png"/><Relationship Id="rId9" Type="http://schemas.openxmlformats.org/officeDocument/2006/relationships/image" Target="../media/image140.png"/><Relationship Id="rId15" Type="http://schemas.openxmlformats.org/officeDocument/2006/relationships/image" Target="../media/image141.png"/><Relationship Id="rId14" Type="http://schemas.openxmlformats.org/officeDocument/2006/relationships/image" Target="../media/image145.jpg"/><Relationship Id="rId16" Type="http://schemas.openxmlformats.org/officeDocument/2006/relationships/image" Target="../media/image146.png"/><Relationship Id="rId5" Type="http://schemas.openxmlformats.org/officeDocument/2006/relationships/image" Target="../media/image131.png"/><Relationship Id="rId6" Type="http://schemas.openxmlformats.org/officeDocument/2006/relationships/image" Target="../media/image138.jpg"/><Relationship Id="rId7" Type="http://schemas.openxmlformats.org/officeDocument/2006/relationships/image" Target="../media/image134.png"/><Relationship Id="rId8" Type="http://schemas.openxmlformats.org/officeDocument/2006/relationships/image" Target="../media/image1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1.png"/></Relationships>
</file>

<file path=ppt/slides/_rels/slide4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9" Type="http://schemas.openxmlformats.org/officeDocument/2006/relationships/image" Target="../media/image150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9.png"/><Relationship Id="rId8" Type="http://schemas.openxmlformats.org/officeDocument/2006/relationships/image" Target="../media/image1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0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Relationship Id="rId5" Type="http://schemas.openxmlformats.org/officeDocument/2006/relationships/image" Target="../media/image177.png"/><Relationship Id="rId6" Type="http://schemas.openxmlformats.org/officeDocument/2006/relationships/image" Target="../media/image162.png"/><Relationship Id="rId7" Type="http://schemas.openxmlformats.org/officeDocument/2006/relationships/image" Target="../media/image169.png"/><Relationship Id="rId8" Type="http://schemas.openxmlformats.org/officeDocument/2006/relationships/image" Target="../media/image1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8.png"/><Relationship Id="rId4" Type="http://schemas.openxmlformats.org/officeDocument/2006/relationships/image" Target="../media/image171.png"/><Relationship Id="rId5" Type="http://schemas.openxmlformats.org/officeDocument/2006/relationships/image" Target="../media/image190.png"/><Relationship Id="rId6" Type="http://schemas.openxmlformats.org/officeDocument/2006/relationships/image" Target="../media/image170.png"/><Relationship Id="rId7" Type="http://schemas.openxmlformats.org/officeDocument/2006/relationships/image" Target="../media/image178.png"/><Relationship Id="rId8" Type="http://schemas.openxmlformats.org/officeDocument/2006/relationships/image" Target="../media/image1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3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1.png"/></Relationships>
</file>

<file path=ppt/slides/_rels/slide5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9" Type="http://schemas.openxmlformats.org/officeDocument/2006/relationships/image" Target="../media/image150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9.png"/><Relationship Id="rId8" Type="http://schemas.openxmlformats.org/officeDocument/2006/relationships/image" Target="../media/image164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jpg"/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png"/><Relationship Id="rId4" Type="http://schemas.openxmlformats.org/officeDocument/2006/relationships/image" Target="../media/image69.jpg"/><Relationship Id="rId9" Type="http://schemas.openxmlformats.org/officeDocument/2006/relationships/image" Target="../media/image74.png"/><Relationship Id="rId5" Type="http://schemas.openxmlformats.org/officeDocument/2006/relationships/image" Target="../media/image78.jpg"/><Relationship Id="rId6" Type="http://schemas.openxmlformats.org/officeDocument/2006/relationships/image" Target="../media/image76.png"/><Relationship Id="rId7" Type="http://schemas.openxmlformats.org/officeDocument/2006/relationships/image" Target="../media/image72.png"/><Relationship Id="rId8" Type="http://schemas.openxmlformats.org/officeDocument/2006/relationships/image" Target="../media/image88.png"/></Relationships>
</file>

<file path=ppt/slides/_rels/slide5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6.png"/><Relationship Id="rId4" Type="http://schemas.openxmlformats.org/officeDocument/2006/relationships/image" Target="../media/image187.png"/><Relationship Id="rId9" Type="http://schemas.openxmlformats.org/officeDocument/2006/relationships/image" Target="../media/image183.png"/><Relationship Id="rId5" Type="http://schemas.openxmlformats.org/officeDocument/2006/relationships/image" Target="../media/image182.png"/><Relationship Id="rId6" Type="http://schemas.openxmlformats.org/officeDocument/2006/relationships/image" Target="../media/image180.png"/><Relationship Id="rId7" Type="http://schemas.openxmlformats.org/officeDocument/2006/relationships/image" Target="../media/image179.png"/><Relationship Id="rId8" Type="http://schemas.openxmlformats.org/officeDocument/2006/relationships/image" Target="../media/image1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9.png"/><Relationship Id="rId4" Type="http://schemas.openxmlformats.org/officeDocument/2006/relationships/image" Target="../media/image192.png"/><Relationship Id="rId5" Type="http://schemas.openxmlformats.org/officeDocument/2006/relationships/image" Target="../media/image18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3965"/>
            <a:ext cx="12192000" cy="717665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"/>
          <p:cNvSpPr/>
          <p:nvPr/>
        </p:nvSpPr>
        <p:spPr>
          <a:xfrm>
            <a:off x="0" y="0"/>
            <a:ext cx="7353300" cy="6858000"/>
          </a:xfrm>
          <a:custGeom>
            <a:rect b="b" l="l" r="r" t="t"/>
            <a:pathLst>
              <a:path extrusionOk="0" h="6858000" w="7353300">
                <a:moveTo>
                  <a:pt x="0" y="0"/>
                </a:moveTo>
                <a:lnTo>
                  <a:pt x="7353300" y="0"/>
                </a:lnTo>
                <a:lnTo>
                  <a:pt x="5638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B276D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"/>
          <p:cNvSpPr/>
          <p:nvPr/>
        </p:nvSpPr>
        <p:spPr>
          <a:xfrm>
            <a:off x="6096000" y="0"/>
            <a:ext cx="6095999" cy="6858000"/>
          </a:xfrm>
          <a:custGeom>
            <a:rect b="b" l="l" r="r" t="t"/>
            <a:pathLst>
              <a:path extrusionOk="0" h="6858000" w="6426200">
                <a:moveTo>
                  <a:pt x="1714500" y="0"/>
                </a:moveTo>
                <a:lnTo>
                  <a:pt x="6426200" y="0"/>
                </a:lnTo>
                <a:lnTo>
                  <a:pt x="64262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C4E3C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"/>
          <p:cNvSpPr txBox="1"/>
          <p:nvPr/>
        </p:nvSpPr>
        <p:spPr>
          <a:xfrm>
            <a:off x="371475" y="1863179"/>
            <a:ext cx="597390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Consulting 2020 Chart Pool: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Cover Slide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3965"/>
            <a:ext cx="12192000" cy="717665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0"/>
          <p:cNvSpPr/>
          <p:nvPr/>
        </p:nvSpPr>
        <p:spPr>
          <a:xfrm>
            <a:off x="0" y="0"/>
            <a:ext cx="7353300" cy="6858000"/>
          </a:xfrm>
          <a:custGeom>
            <a:rect b="b" l="l" r="r" t="t"/>
            <a:pathLst>
              <a:path extrusionOk="0" h="6858000" w="7353300">
                <a:moveTo>
                  <a:pt x="0" y="0"/>
                </a:moveTo>
                <a:lnTo>
                  <a:pt x="7353300" y="0"/>
                </a:lnTo>
                <a:lnTo>
                  <a:pt x="5638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B276D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0"/>
          <p:cNvSpPr/>
          <p:nvPr/>
        </p:nvSpPr>
        <p:spPr>
          <a:xfrm>
            <a:off x="6096000" y="0"/>
            <a:ext cx="6095999" cy="6858000"/>
          </a:xfrm>
          <a:custGeom>
            <a:rect b="b" l="l" r="r" t="t"/>
            <a:pathLst>
              <a:path extrusionOk="0" h="6858000" w="6426200">
                <a:moveTo>
                  <a:pt x="1714500" y="0"/>
                </a:moveTo>
                <a:lnTo>
                  <a:pt x="6426200" y="0"/>
                </a:lnTo>
                <a:lnTo>
                  <a:pt x="64262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C4E3C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0"/>
          <p:cNvSpPr txBox="1"/>
          <p:nvPr/>
        </p:nvSpPr>
        <p:spPr>
          <a:xfrm>
            <a:off x="371475" y="1863179"/>
            <a:ext cx="597390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Consulting 2020 Chart Pool: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Findings and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 sz="2800">
                <a:latin typeface="Sarabun"/>
                <a:ea typeface="Sarabun"/>
                <a:cs typeface="Sarabun"/>
                <a:sym typeface="Sarabun"/>
              </a:rPr>
              <a:t>โครงการนี้มีจุดประสงค์เพื่อกำหนดวิสัยทัศน์และเป้าหมายด้านดิจิทัลขององค์กร ออกแบบและพัฒนากรอบสมรรถนะด้านดิจิทัลขององค์กร และประเมินผลสมรรถนะด้านดิจิทัล (Digital Competency) สำหรับพนักงานไทยพีบีเอส</a:t>
            </a:r>
            <a:endParaRPr sz="28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04" name="Google Shape;404;p11"/>
          <p:cNvSpPr txBox="1"/>
          <p:nvPr/>
        </p:nvSpPr>
        <p:spPr>
          <a:xfrm>
            <a:off x="7657187" y="2342931"/>
            <a:ext cx="32305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เพื่อประเมินผลสมรรถนะด้านดิจิทัล (Digital Competency) สำหรับพนักงานไทยพีบีเอส</a:t>
            </a:r>
            <a:endParaRPr b="1" sz="20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05" name="Google Shape;405;p11"/>
          <p:cNvSpPr txBox="1"/>
          <p:nvPr/>
        </p:nvSpPr>
        <p:spPr>
          <a:xfrm>
            <a:off x="1274113" y="1443644"/>
            <a:ext cx="271056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เพื่อกำหนดวิสัยทัศน์และเป้าหมายด้านดิจิทัลของไทยพีบีเอส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1"/>
          <p:cNvSpPr txBox="1"/>
          <p:nvPr/>
        </p:nvSpPr>
        <p:spPr>
          <a:xfrm>
            <a:off x="1274113" y="3790550"/>
            <a:ext cx="24089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เพื่อออกแบบและพัฒนากรอบสมรรถนะด้านดิจิทัลขององค์กร</a:t>
            </a:r>
            <a:endParaRPr b="1" sz="2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p11"/>
          <p:cNvGrpSpPr/>
          <p:nvPr/>
        </p:nvGrpSpPr>
        <p:grpSpPr>
          <a:xfrm>
            <a:off x="3950069" y="1803791"/>
            <a:ext cx="4236882" cy="3929181"/>
            <a:chOff x="3950069" y="1681865"/>
            <a:chExt cx="4236882" cy="3929181"/>
          </a:xfrm>
        </p:grpSpPr>
        <p:sp>
          <p:nvSpPr>
            <p:cNvPr id="408" name="Google Shape;408;p11"/>
            <p:cNvSpPr/>
            <p:nvPr/>
          </p:nvSpPr>
          <p:spPr>
            <a:xfrm>
              <a:off x="6131611" y="2612311"/>
              <a:ext cx="1457073" cy="2264593"/>
            </a:xfrm>
            <a:custGeom>
              <a:rect b="b" l="l" r="r" t="t"/>
              <a:pathLst>
                <a:path extrusionOk="0" h="21600" w="21600">
                  <a:moveTo>
                    <a:pt x="16101" y="14375"/>
                  </a:moveTo>
                  <a:cubicBezTo>
                    <a:pt x="16101" y="16524"/>
                    <a:pt x="15137" y="18525"/>
                    <a:pt x="13493" y="20192"/>
                  </a:cubicBezTo>
                  <a:lnTo>
                    <a:pt x="18595" y="21600"/>
                  </a:lnTo>
                  <a:cubicBezTo>
                    <a:pt x="20466" y="19488"/>
                    <a:pt x="21600" y="17006"/>
                    <a:pt x="21600" y="14375"/>
                  </a:cubicBezTo>
                  <a:cubicBezTo>
                    <a:pt x="21600" y="6521"/>
                    <a:pt x="11962" y="148"/>
                    <a:pt x="0" y="0"/>
                  </a:cubicBezTo>
                  <a:lnTo>
                    <a:pt x="567" y="3594"/>
                  </a:lnTo>
                  <a:cubicBezTo>
                    <a:pt x="9241" y="3927"/>
                    <a:pt x="16101" y="8633"/>
                    <a:pt x="16101" y="14375"/>
                  </a:cubicBezTo>
                  <a:close/>
                </a:path>
              </a:pathLst>
            </a:custGeom>
            <a:solidFill>
              <a:srgbClr val="0846A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4601876" y="2612314"/>
              <a:ext cx="1552681" cy="2214090"/>
            </a:xfrm>
            <a:custGeom>
              <a:rect b="b" l="l" r="r" t="t"/>
              <a:pathLst>
                <a:path extrusionOk="0" h="21600" w="21600">
                  <a:moveTo>
                    <a:pt x="5107" y="14703"/>
                  </a:moveTo>
                  <a:cubicBezTo>
                    <a:pt x="5107" y="8602"/>
                    <a:pt x="12077" y="3638"/>
                    <a:pt x="20642" y="3638"/>
                  </a:cubicBezTo>
                  <a:cubicBezTo>
                    <a:pt x="20962" y="3638"/>
                    <a:pt x="21281" y="3638"/>
                    <a:pt x="21600" y="3676"/>
                  </a:cubicBezTo>
                  <a:lnTo>
                    <a:pt x="21068" y="0"/>
                  </a:lnTo>
                  <a:cubicBezTo>
                    <a:pt x="20908" y="0"/>
                    <a:pt x="20802" y="0"/>
                    <a:pt x="20642" y="0"/>
                  </a:cubicBezTo>
                  <a:cubicBezTo>
                    <a:pt x="9257" y="0"/>
                    <a:pt x="0" y="6594"/>
                    <a:pt x="0" y="14703"/>
                  </a:cubicBezTo>
                  <a:cubicBezTo>
                    <a:pt x="0" y="17204"/>
                    <a:pt x="904" y="19554"/>
                    <a:pt x="2447" y="21600"/>
                  </a:cubicBezTo>
                  <a:lnTo>
                    <a:pt x="6703" y="19478"/>
                  </a:lnTo>
                  <a:cubicBezTo>
                    <a:pt x="5693" y="18038"/>
                    <a:pt x="5107" y="16408"/>
                    <a:pt x="5107" y="14703"/>
                  </a:cubicBezTo>
                  <a:close/>
                </a:path>
              </a:pathLst>
            </a:custGeom>
            <a:solidFill>
              <a:srgbClr val="0162F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4793093" y="4593339"/>
              <a:ext cx="2596727" cy="1017707"/>
            </a:xfrm>
            <a:custGeom>
              <a:rect b="b" l="l" r="r" t="t"/>
              <a:pathLst>
                <a:path extrusionOk="0" h="21600" w="21600">
                  <a:moveTo>
                    <a:pt x="18737" y="2556"/>
                  </a:moveTo>
                  <a:cubicBezTo>
                    <a:pt x="17083" y="9234"/>
                    <a:pt x="14188" y="13603"/>
                    <a:pt x="10911" y="13603"/>
                  </a:cubicBezTo>
                  <a:cubicBezTo>
                    <a:pt x="7221" y="13603"/>
                    <a:pt x="4040" y="7997"/>
                    <a:pt x="2545" y="0"/>
                  </a:cubicBezTo>
                  <a:lnTo>
                    <a:pt x="0" y="4617"/>
                  </a:lnTo>
                  <a:cubicBezTo>
                    <a:pt x="2068" y="14675"/>
                    <a:pt x="6171" y="21600"/>
                    <a:pt x="10911" y="21600"/>
                  </a:cubicBezTo>
                  <a:cubicBezTo>
                    <a:pt x="15460" y="21600"/>
                    <a:pt x="19437" y="15169"/>
                    <a:pt x="21600" y="5689"/>
                  </a:cubicBezTo>
                  <a:lnTo>
                    <a:pt x="18737" y="2556"/>
                  </a:lnTo>
                  <a:close/>
                </a:path>
              </a:pathLst>
            </a:custGeom>
            <a:solidFill>
              <a:srgbClr val="4E5456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5137282" y="4515651"/>
              <a:ext cx="30598" cy="10876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0" y="7714"/>
                    <a:pt x="8100" y="14657"/>
                    <a:pt x="21600" y="21600"/>
                  </a:cubicBezTo>
                  <a:cubicBezTo>
                    <a:pt x="5400" y="15429"/>
                    <a:pt x="0" y="7714"/>
                    <a:pt x="0" y="0"/>
                  </a:cubicBezTo>
                  <a:close/>
                </a:path>
              </a:pathLst>
            </a:custGeom>
            <a:solidFill>
              <a:srgbClr val="F8C75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5831105" y="2612314"/>
              <a:ext cx="323452" cy="392876"/>
            </a:xfrm>
            <a:custGeom>
              <a:rect b="b" l="l" r="r" t="t"/>
              <a:pathLst>
                <a:path extrusionOk="0" h="495242" w="414130">
                  <a:moveTo>
                    <a:pt x="325960" y="0"/>
                  </a:moveTo>
                  <a:cubicBezTo>
                    <a:pt x="340686" y="0"/>
                    <a:pt x="350442" y="0"/>
                    <a:pt x="365167" y="0"/>
                  </a:cubicBezTo>
                  <a:lnTo>
                    <a:pt x="414130" y="474984"/>
                  </a:lnTo>
                  <a:cubicBezTo>
                    <a:pt x="384771" y="470074"/>
                    <a:pt x="355412" y="470074"/>
                    <a:pt x="325960" y="470074"/>
                  </a:cubicBezTo>
                  <a:cubicBezTo>
                    <a:pt x="276693" y="470074"/>
                    <a:pt x="227998" y="472579"/>
                    <a:pt x="179998" y="477469"/>
                  </a:cubicBezTo>
                  <a:lnTo>
                    <a:pt x="63890" y="495242"/>
                  </a:lnTo>
                  <a:lnTo>
                    <a:pt x="47505" y="444302"/>
                  </a:lnTo>
                  <a:cubicBezTo>
                    <a:pt x="16533" y="332329"/>
                    <a:pt x="0" y="217511"/>
                    <a:pt x="0" y="99975"/>
                  </a:cubicBezTo>
                  <a:lnTo>
                    <a:pt x="0" y="30011"/>
                  </a:lnTo>
                  <a:lnTo>
                    <a:pt x="131949" y="9825"/>
                  </a:lnTo>
                  <a:cubicBezTo>
                    <a:pt x="195747" y="3328"/>
                    <a:pt x="260471" y="0"/>
                    <a:pt x="325960" y="0"/>
                  </a:cubicBez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5889402" y="2146189"/>
              <a:ext cx="1212316" cy="2573150"/>
            </a:xfrm>
            <a:custGeom>
              <a:rect b="b" l="l" r="r" t="t"/>
              <a:pathLst>
                <a:path extrusionOk="0" h="21484" w="21600">
                  <a:moveTo>
                    <a:pt x="16013" y="16360"/>
                  </a:moveTo>
                  <a:cubicBezTo>
                    <a:pt x="16013" y="17657"/>
                    <a:pt x="15127" y="18825"/>
                    <a:pt x="13696" y="19798"/>
                  </a:cubicBezTo>
                  <a:cubicBezTo>
                    <a:pt x="13151" y="20187"/>
                    <a:pt x="13151" y="20706"/>
                    <a:pt x="13900" y="21030"/>
                  </a:cubicBezTo>
                  <a:cubicBezTo>
                    <a:pt x="14105" y="21127"/>
                    <a:pt x="14309" y="21192"/>
                    <a:pt x="14514" y="21257"/>
                  </a:cubicBezTo>
                  <a:cubicBezTo>
                    <a:pt x="15059" y="21387"/>
                    <a:pt x="15604" y="21484"/>
                    <a:pt x="16217" y="21484"/>
                  </a:cubicBezTo>
                  <a:cubicBezTo>
                    <a:pt x="17512" y="21484"/>
                    <a:pt x="18670" y="21160"/>
                    <a:pt x="19283" y="20641"/>
                  </a:cubicBezTo>
                  <a:cubicBezTo>
                    <a:pt x="19692" y="20316"/>
                    <a:pt x="20033" y="19960"/>
                    <a:pt x="20305" y="19603"/>
                  </a:cubicBezTo>
                  <a:cubicBezTo>
                    <a:pt x="21191" y="18565"/>
                    <a:pt x="21600" y="17495"/>
                    <a:pt x="21600" y="16392"/>
                  </a:cubicBezTo>
                  <a:cubicBezTo>
                    <a:pt x="21600" y="13214"/>
                    <a:pt x="17989" y="10327"/>
                    <a:pt x="12129" y="8803"/>
                  </a:cubicBezTo>
                  <a:cubicBezTo>
                    <a:pt x="8994" y="7992"/>
                    <a:pt x="7018" y="6338"/>
                    <a:pt x="7018" y="4554"/>
                  </a:cubicBezTo>
                  <a:lnTo>
                    <a:pt x="7018" y="1733"/>
                  </a:lnTo>
                  <a:cubicBezTo>
                    <a:pt x="7018" y="889"/>
                    <a:pt x="5724" y="143"/>
                    <a:pt x="3952" y="14"/>
                  </a:cubicBezTo>
                  <a:cubicBezTo>
                    <a:pt x="1840" y="-116"/>
                    <a:pt x="0" y="662"/>
                    <a:pt x="0" y="1668"/>
                  </a:cubicBezTo>
                  <a:lnTo>
                    <a:pt x="0" y="4554"/>
                  </a:lnTo>
                  <a:cubicBezTo>
                    <a:pt x="0" y="5592"/>
                    <a:pt x="409" y="6598"/>
                    <a:pt x="1158" y="7570"/>
                  </a:cubicBezTo>
                  <a:cubicBezTo>
                    <a:pt x="1431" y="7570"/>
                    <a:pt x="1635" y="7538"/>
                    <a:pt x="1908" y="7538"/>
                  </a:cubicBezTo>
                  <a:cubicBezTo>
                    <a:pt x="2044" y="7538"/>
                    <a:pt x="2180" y="7538"/>
                    <a:pt x="2317" y="7506"/>
                  </a:cubicBezTo>
                  <a:cubicBezTo>
                    <a:pt x="2317" y="7506"/>
                    <a:pt x="2317" y="7506"/>
                    <a:pt x="2385" y="7506"/>
                  </a:cubicBezTo>
                  <a:cubicBezTo>
                    <a:pt x="3407" y="7473"/>
                    <a:pt x="4497" y="7603"/>
                    <a:pt x="5383" y="7862"/>
                  </a:cubicBezTo>
                  <a:cubicBezTo>
                    <a:pt x="7427" y="8479"/>
                    <a:pt x="7768" y="9062"/>
                    <a:pt x="7632" y="9646"/>
                  </a:cubicBezTo>
                  <a:cubicBezTo>
                    <a:pt x="7632" y="9679"/>
                    <a:pt x="7632" y="9679"/>
                    <a:pt x="7632" y="9711"/>
                  </a:cubicBezTo>
                  <a:cubicBezTo>
                    <a:pt x="7632" y="9743"/>
                    <a:pt x="7632" y="9808"/>
                    <a:pt x="7563" y="9841"/>
                  </a:cubicBezTo>
                  <a:cubicBezTo>
                    <a:pt x="7563" y="9873"/>
                    <a:pt x="7563" y="9906"/>
                    <a:pt x="7495" y="9938"/>
                  </a:cubicBezTo>
                  <a:cubicBezTo>
                    <a:pt x="7495" y="9970"/>
                    <a:pt x="7427" y="10035"/>
                    <a:pt x="7427" y="10068"/>
                  </a:cubicBezTo>
                  <a:cubicBezTo>
                    <a:pt x="7427" y="10100"/>
                    <a:pt x="7359" y="10133"/>
                    <a:pt x="7359" y="10165"/>
                  </a:cubicBezTo>
                  <a:cubicBezTo>
                    <a:pt x="7359" y="10198"/>
                    <a:pt x="7291" y="10230"/>
                    <a:pt x="7223" y="10295"/>
                  </a:cubicBezTo>
                  <a:cubicBezTo>
                    <a:pt x="7223" y="10327"/>
                    <a:pt x="7155" y="10360"/>
                    <a:pt x="7155" y="10392"/>
                  </a:cubicBezTo>
                  <a:cubicBezTo>
                    <a:pt x="7086" y="10425"/>
                    <a:pt x="7086" y="10457"/>
                    <a:pt x="7018" y="10489"/>
                  </a:cubicBezTo>
                  <a:cubicBezTo>
                    <a:pt x="6950" y="10522"/>
                    <a:pt x="6950" y="10554"/>
                    <a:pt x="6882" y="10554"/>
                  </a:cubicBezTo>
                  <a:cubicBezTo>
                    <a:pt x="6814" y="10587"/>
                    <a:pt x="6814" y="10619"/>
                    <a:pt x="6746" y="10619"/>
                  </a:cubicBezTo>
                  <a:cubicBezTo>
                    <a:pt x="12129" y="11333"/>
                    <a:pt x="16013" y="13635"/>
                    <a:pt x="16013" y="16360"/>
                  </a:cubicBezTo>
                  <a:close/>
                </a:path>
              </a:pathLst>
            </a:custGeom>
            <a:solidFill>
              <a:srgbClr val="228DDD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5674488" y="1681865"/>
              <a:ext cx="843024" cy="8562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6829654" y="4713768"/>
              <a:ext cx="560165" cy="372305"/>
            </a:xfrm>
            <a:custGeom>
              <a:rect b="b" l="l" r="r" t="t"/>
              <a:pathLst>
                <a:path extrusionOk="0" h="469310" w="717203">
                  <a:moveTo>
                    <a:pt x="276526" y="0"/>
                  </a:moveTo>
                  <a:lnTo>
                    <a:pt x="717203" y="186076"/>
                  </a:lnTo>
                  <a:cubicBezTo>
                    <a:pt x="675587" y="256456"/>
                    <a:pt x="629608" y="324007"/>
                    <a:pt x="579639" y="388335"/>
                  </a:cubicBezTo>
                  <a:lnTo>
                    <a:pt x="508150" y="469310"/>
                  </a:lnTo>
                  <a:lnTo>
                    <a:pt x="392927" y="402853"/>
                  </a:lnTo>
                  <a:cubicBezTo>
                    <a:pt x="285312" y="339209"/>
                    <a:pt x="162859" y="309839"/>
                    <a:pt x="40406" y="309839"/>
                  </a:cubicBezTo>
                  <a:lnTo>
                    <a:pt x="0" y="312762"/>
                  </a:lnTo>
                  <a:lnTo>
                    <a:pt x="51837" y="269842"/>
                  </a:lnTo>
                  <a:cubicBezTo>
                    <a:pt x="137295" y="189740"/>
                    <a:pt x="212880" y="99156"/>
                    <a:pt x="276526" y="0"/>
                  </a:cubicBez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5175528" y="4321433"/>
              <a:ext cx="2614997" cy="854702"/>
            </a:xfrm>
            <a:custGeom>
              <a:rect b="b" l="l" r="r" t="t"/>
              <a:pathLst>
                <a:path extrusionOk="0" h="21313" w="21436">
                  <a:moveTo>
                    <a:pt x="20598" y="12208"/>
                  </a:moveTo>
                  <a:lnTo>
                    <a:pt x="18215" y="7946"/>
                  </a:lnTo>
                  <a:cubicBezTo>
                    <a:pt x="17368" y="6396"/>
                    <a:pt x="16428" y="5428"/>
                    <a:pt x="15456" y="5040"/>
                  </a:cubicBezTo>
                  <a:cubicBezTo>
                    <a:pt x="15425" y="5331"/>
                    <a:pt x="15362" y="5622"/>
                    <a:pt x="15331" y="5912"/>
                  </a:cubicBezTo>
                  <a:cubicBezTo>
                    <a:pt x="15299" y="6106"/>
                    <a:pt x="15299" y="6203"/>
                    <a:pt x="15268" y="6396"/>
                  </a:cubicBezTo>
                  <a:cubicBezTo>
                    <a:pt x="15174" y="6881"/>
                    <a:pt x="15111" y="7365"/>
                    <a:pt x="15017" y="7849"/>
                  </a:cubicBezTo>
                  <a:cubicBezTo>
                    <a:pt x="14766" y="9205"/>
                    <a:pt x="14359" y="10174"/>
                    <a:pt x="13857" y="10561"/>
                  </a:cubicBezTo>
                  <a:cubicBezTo>
                    <a:pt x="13701" y="10658"/>
                    <a:pt x="13544" y="10755"/>
                    <a:pt x="13356" y="10755"/>
                  </a:cubicBezTo>
                  <a:cubicBezTo>
                    <a:pt x="13042" y="10755"/>
                    <a:pt x="12697" y="10465"/>
                    <a:pt x="12415" y="9980"/>
                  </a:cubicBezTo>
                  <a:cubicBezTo>
                    <a:pt x="12353" y="9883"/>
                    <a:pt x="12290" y="9787"/>
                    <a:pt x="12227" y="9593"/>
                  </a:cubicBezTo>
                  <a:cubicBezTo>
                    <a:pt x="12196" y="9593"/>
                    <a:pt x="12196" y="9496"/>
                    <a:pt x="12164" y="9496"/>
                  </a:cubicBezTo>
                  <a:cubicBezTo>
                    <a:pt x="12133" y="9399"/>
                    <a:pt x="12102" y="9302"/>
                    <a:pt x="12070" y="9205"/>
                  </a:cubicBezTo>
                  <a:cubicBezTo>
                    <a:pt x="12039" y="9109"/>
                    <a:pt x="12039" y="9109"/>
                    <a:pt x="12008" y="9012"/>
                  </a:cubicBezTo>
                  <a:cubicBezTo>
                    <a:pt x="11976" y="8915"/>
                    <a:pt x="11945" y="8818"/>
                    <a:pt x="11914" y="8721"/>
                  </a:cubicBezTo>
                  <a:cubicBezTo>
                    <a:pt x="11882" y="8624"/>
                    <a:pt x="11882" y="8624"/>
                    <a:pt x="11851" y="8527"/>
                  </a:cubicBezTo>
                  <a:cubicBezTo>
                    <a:pt x="11820" y="8431"/>
                    <a:pt x="11788" y="8334"/>
                    <a:pt x="11788" y="8237"/>
                  </a:cubicBezTo>
                  <a:cubicBezTo>
                    <a:pt x="11757" y="8140"/>
                    <a:pt x="11757" y="8043"/>
                    <a:pt x="11726" y="8043"/>
                  </a:cubicBezTo>
                  <a:cubicBezTo>
                    <a:pt x="11694" y="7946"/>
                    <a:pt x="11694" y="7849"/>
                    <a:pt x="11663" y="7752"/>
                  </a:cubicBezTo>
                  <a:cubicBezTo>
                    <a:pt x="11663" y="7656"/>
                    <a:pt x="11631" y="7559"/>
                    <a:pt x="11631" y="7462"/>
                  </a:cubicBezTo>
                  <a:cubicBezTo>
                    <a:pt x="11600" y="7365"/>
                    <a:pt x="11600" y="7268"/>
                    <a:pt x="11569" y="7171"/>
                  </a:cubicBezTo>
                  <a:cubicBezTo>
                    <a:pt x="11569" y="7171"/>
                    <a:pt x="11569" y="7074"/>
                    <a:pt x="11569" y="7074"/>
                  </a:cubicBezTo>
                  <a:cubicBezTo>
                    <a:pt x="10534" y="10368"/>
                    <a:pt x="9061" y="12402"/>
                    <a:pt x="7462" y="12402"/>
                  </a:cubicBezTo>
                  <a:cubicBezTo>
                    <a:pt x="5111" y="12402"/>
                    <a:pt x="3073" y="8043"/>
                    <a:pt x="2195" y="1747"/>
                  </a:cubicBezTo>
                  <a:cubicBezTo>
                    <a:pt x="2007" y="488"/>
                    <a:pt x="1600" y="-287"/>
                    <a:pt x="1161" y="100"/>
                  </a:cubicBezTo>
                  <a:cubicBezTo>
                    <a:pt x="1161" y="100"/>
                    <a:pt x="1161" y="100"/>
                    <a:pt x="1161" y="100"/>
                  </a:cubicBezTo>
                  <a:cubicBezTo>
                    <a:pt x="1161" y="100"/>
                    <a:pt x="1129" y="100"/>
                    <a:pt x="1129" y="100"/>
                  </a:cubicBezTo>
                  <a:cubicBezTo>
                    <a:pt x="1035" y="197"/>
                    <a:pt x="910" y="294"/>
                    <a:pt x="816" y="488"/>
                  </a:cubicBezTo>
                  <a:cubicBezTo>
                    <a:pt x="408" y="1166"/>
                    <a:pt x="126" y="2425"/>
                    <a:pt x="32" y="3878"/>
                  </a:cubicBezTo>
                  <a:cubicBezTo>
                    <a:pt x="-62" y="5137"/>
                    <a:pt x="63" y="6493"/>
                    <a:pt x="283" y="7559"/>
                  </a:cubicBezTo>
                  <a:cubicBezTo>
                    <a:pt x="471" y="8527"/>
                    <a:pt x="659" y="9399"/>
                    <a:pt x="878" y="10271"/>
                  </a:cubicBezTo>
                  <a:cubicBezTo>
                    <a:pt x="2446" y="16567"/>
                    <a:pt x="4923" y="20344"/>
                    <a:pt x="7493" y="20344"/>
                  </a:cubicBezTo>
                  <a:cubicBezTo>
                    <a:pt x="8998" y="20344"/>
                    <a:pt x="10472" y="19085"/>
                    <a:pt x="11757" y="16664"/>
                  </a:cubicBezTo>
                  <a:cubicBezTo>
                    <a:pt x="12541" y="15211"/>
                    <a:pt x="13450" y="14436"/>
                    <a:pt x="14296" y="14436"/>
                  </a:cubicBezTo>
                  <a:cubicBezTo>
                    <a:pt x="15080" y="14436"/>
                    <a:pt x="15864" y="15017"/>
                    <a:pt x="16553" y="16276"/>
                  </a:cubicBezTo>
                  <a:lnTo>
                    <a:pt x="18999" y="20635"/>
                  </a:lnTo>
                  <a:cubicBezTo>
                    <a:pt x="19249" y="21022"/>
                    <a:pt x="19532" y="21313"/>
                    <a:pt x="19814" y="21313"/>
                  </a:cubicBezTo>
                  <a:cubicBezTo>
                    <a:pt x="20566" y="21313"/>
                    <a:pt x="21287" y="19666"/>
                    <a:pt x="21413" y="17148"/>
                  </a:cubicBezTo>
                  <a:cubicBezTo>
                    <a:pt x="21538" y="15308"/>
                    <a:pt x="21162" y="13274"/>
                    <a:pt x="20598" y="12208"/>
                  </a:cubicBezTo>
                  <a:close/>
                </a:path>
              </a:pathLst>
            </a:custGeom>
            <a:solidFill>
              <a:srgbClr val="A5D1F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7343927" y="4681108"/>
              <a:ext cx="843024" cy="8562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4682666" y="4239127"/>
              <a:ext cx="401045" cy="587277"/>
            </a:xfrm>
            <a:custGeom>
              <a:rect b="b" l="l" r="r" t="t"/>
              <a:pathLst>
                <a:path extrusionOk="0" h="740294" w="513475">
                  <a:moveTo>
                    <a:pt x="375721" y="0"/>
                  </a:moveTo>
                  <a:lnTo>
                    <a:pt x="376466" y="12299"/>
                  </a:lnTo>
                  <a:cubicBezTo>
                    <a:pt x="395992" y="173199"/>
                    <a:pt x="443758" y="326557"/>
                    <a:pt x="513475" y="466106"/>
                  </a:cubicBezTo>
                  <a:lnTo>
                    <a:pt x="121772" y="740294"/>
                  </a:lnTo>
                  <a:cubicBezTo>
                    <a:pt x="86269" y="674202"/>
                    <a:pt x="54442" y="605655"/>
                    <a:pt x="26672" y="534962"/>
                  </a:cubicBezTo>
                  <a:lnTo>
                    <a:pt x="0" y="452710"/>
                  </a:lnTo>
                  <a:lnTo>
                    <a:pt x="54023" y="421138"/>
                  </a:lnTo>
                  <a:cubicBezTo>
                    <a:pt x="191752" y="338516"/>
                    <a:pt x="296914" y="209987"/>
                    <a:pt x="356418" y="59455"/>
                  </a:cubicBez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4385163" y="3078435"/>
              <a:ext cx="1889304" cy="2109460"/>
            </a:xfrm>
            <a:custGeom>
              <a:rect b="b" l="l" r="r" t="t"/>
              <a:pathLst>
                <a:path extrusionOk="0" h="21563" w="21471">
                  <a:moveTo>
                    <a:pt x="19256" y="3219"/>
                  </a:moveTo>
                  <a:cubicBezTo>
                    <a:pt x="19560" y="3219"/>
                    <a:pt x="19821" y="3219"/>
                    <a:pt x="20082" y="3259"/>
                  </a:cubicBezTo>
                  <a:cubicBezTo>
                    <a:pt x="20734" y="3338"/>
                    <a:pt x="21342" y="2941"/>
                    <a:pt x="21429" y="2385"/>
                  </a:cubicBezTo>
                  <a:cubicBezTo>
                    <a:pt x="21516" y="1988"/>
                    <a:pt x="21473" y="1551"/>
                    <a:pt x="21255" y="1154"/>
                  </a:cubicBezTo>
                  <a:cubicBezTo>
                    <a:pt x="20864" y="400"/>
                    <a:pt x="19995" y="-37"/>
                    <a:pt x="19039" y="3"/>
                  </a:cubicBezTo>
                  <a:cubicBezTo>
                    <a:pt x="18561" y="3"/>
                    <a:pt x="18126" y="42"/>
                    <a:pt x="17648" y="122"/>
                  </a:cubicBezTo>
                  <a:cubicBezTo>
                    <a:pt x="11955" y="837"/>
                    <a:pt x="7695" y="5323"/>
                    <a:pt x="7695" y="10564"/>
                  </a:cubicBezTo>
                  <a:lnTo>
                    <a:pt x="7695" y="10604"/>
                  </a:lnTo>
                  <a:cubicBezTo>
                    <a:pt x="7695" y="12788"/>
                    <a:pt x="6479" y="14813"/>
                    <a:pt x="4523" y="15885"/>
                  </a:cubicBezTo>
                  <a:lnTo>
                    <a:pt x="1176" y="17672"/>
                  </a:lnTo>
                  <a:cubicBezTo>
                    <a:pt x="698" y="17910"/>
                    <a:pt x="307" y="18307"/>
                    <a:pt x="133" y="18784"/>
                  </a:cubicBezTo>
                  <a:cubicBezTo>
                    <a:pt x="-84" y="19379"/>
                    <a:pt x="-41" y="19975"/>
                    <a:pt x="307" y="20531"/>
                  </a:cubicBezTo>
                  <a:cubicBezTo>
                    <a:pt x="698" y="21166"/>
                    <a:pt x="1437" y="21563"/>
                    <a:pt x="2263" y="21563"/>
                  </a:cubicBezTo>
                  <a:cubicBezTo>
                    <a:pt x="2654" y="21563"/>
                    <a:pt x="3045" y="21484"/>
                    <a:pt x="3393" y="21285"/>
                  </a:cubicBezTo>
                  <a:lnTo>
                    <a:pt x="6826" y="19459"/>
                  </a:lnTo>
                  <a:cubicBezTo>
                    <a:pt x="7956" y="18863"/>
                    <a:pt x="8956" y="18069"/>
                    <a:pt x="9782" y="17116"/>
                  </a:cubicBezTo>
                  <a:cubicBezTo>
                    <a:pt x="9695" y="16997"/>
                    <a:pt x="9608" y="16878"/>
                    <a:pt x="9521" y="16759"/>
                  </a:cubicBezTo>
                  <a:cubicBezTo>
                    <a:pt x="9477" y="16679"/>
                    <a:pt x="9434" y="16639"/>
                    <a:pt x="9347" y="16560"/>
                  </a:cubicBezTo>
                  <a:cubicBezTo>
                    <a:pt x="9217" y="16362"/>
                    <a:pt x="9043" y="16123"/>
                    <a:pt x="8912" y="15925"/>
                  </a:cubicBezTo>
                  <a:cubicBezTo>
                    <a:pt x="8695" y="15567"/>
                    <a:pt x="8565" y="15210"/>
                    <a:pt x="8565" y="14813"/>
                  </a:cubicBezTo>
                  <a:cubicBezTo>
                    <a:pt x="8565" y="14575"/>
                    <a:pt x="8608" y="14337"/>
                    <a:pt x="8652" y="14098"/>
                  </a:cubicBezTo>
                  <a:cubicBezTo>
                    <a:pt x="8825" y="13503"/>
                    <a:pt x="9260" y="12987"/>
                    <a:pt x="9869" y="12669"/>
                  </a:cubicBezTo>
                  <a:cubicBezTo>
                    <a:pt x="9955" y="12629"/>
                    <a:pt x="10042" y="12589"/>
                    <a:pt x="10129" y="12550"/>
                  </a:cubicBezTo>
                  <a:cubicBezTo>
                    <a:pt x="10173" y="12550"/>
                    <a:pt x="10216" y="12510"/>
                    <a:pt x="10216" y="12510"/>
                  </a:cubicBezTo>
                  <a:cubicBezTo>
                    <a:pt x="10260" y="12510"/>
                    <a:pt x="10347" y="12470"/>
                    <a:pt x="10390" y="12470"/>
                  </a:cubicBezTo>
                  <a:cubicBezTo>
                    <a:pt x="10434" y="12470"/>
                    <a:pt x="10477" y="12470"/>
                    <a:pt x="10520" y="12431"/>
                  </a:cubicBezTo>
                  <a:cubicBezTo>
                    <a:pt x="10564" y="12431"/>
                    <a:pt x="10607" y="12391"/>
                    <a:pt x="10694" y="12391"/>
                  </a:cubicBezTo>
                  <a:cubicBezTo>
                    <a:pt x="10738" y="12391"/>
                    <a:pt x="10781" y="12391"/>
                    <a:pt x="10825" y="12391"/>
                  </a:cubicBezTo>
                  <a:cubicBezTo>
                    <a:pt x="10868" y="12391"/>
                    <a:pt x="10912" y="12391"/>
                    <a:pt x="10955" y="12391"/>
                  </a:cubicBezTo>
                  <a:cubicBezTo>
                    <a:pt x="10998" y="12391"/>
                    <a:pt x="11042" y="12391"/>
                    <a:pt x="11085" y="12391"/>
                  </a:cubicBezTo>
                  <a:cubicBezTo>
                    <a:pt x="11129" y="12391"/>
                    <a:pt x="11172" y="12391"/>
                    <a:pt x="11259" y="12391"/>
                  </a:cubicBezTo>
                  <a:cubicBezTo>
                    <a:pt x="11303" y="12391"/>
                    <a:pt x="11346" y="12391"/>
                    <a:pt x="11390" y="12391"/>
                  </a:cubicBezTo>
                  <a:cubicBezTo>
                    <a:pt x="11433" y="12391"/>
                    <a:pt x="11477" y="12391"/>
                    <a:pt x="11563" y="12391"/>
                  </a:cubicBezTo>
                  <a:cubicBezTo>
                    <a:pt x="11563" y="12391"/>
                    <a:pt x="11563" y="12391"/>
                    <a:pt x="11563" y="12391"/>
                  </a:cubicBezTo>
                  <a:cubicBezTo>
                    <a:pt x="11390" y="11795"/>
                    <a:pt x="11303" y="11200"/>
                    <a:pt x="11303" y="10564"/>
                  </a:cubicBezTo>
                  <a:cubicBezTo>
                    <a:pt x="11303" y="6475"/>
                    <a:pt x="14866" y="3219"/>
                    <a:pt x="19256" y="3219"/>
                  </a:cubicBezTo>
                  <a:close/>
                </a:path>
              </a:pathLst>
            </a:custGeom>
            <a:solidFill>
              <a:srgbClr val="1448CC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3950069" y="4664514"/>
              <a:ext cx="843024" cy="8562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Puzzle" id="421" name="Google Shape;421;p11"/>
            <p:cNvSpPr/>
            <p:nvPr/>
          </p:nvSpPr>
          <p:spPr>
            <a:xfrm>
              <a:off x="4162848" y="4875450"/>
              <a:ext cx="460348" cy="467575"/>
            </a:xfrm>
            <a:custGeom>
              <a:rect b="b" l="l" r="r" t="t"/>
              <a:pathLst>
                <a:path extrusionOk="0" h="762000" w="762000">
                  <a:moveTo>
                    <a:pt x="492443" y="578168"/>
                  </a:moveTo>
                  <a:cubicBezTo>
                    <a:pt x="429578" y="580073"/>
                    <a:pt x="406718" y="499110"/>
                    <a:pt x="451485" y="452438"/>
                  </a:cubicBezTo>
                  <a:lnTo>
                    <a:pt x="458153" y="445770"/>
                  </a:lnTo>
                  <a:cubicBezTo>
                    <a:pt x="504825" y="401003"/>
                    <a:pt x="587693" y="421958"/>
                    <a:pt x="585788" y="484823"/>
                  </a:cubicBezTo>
                  <a:cubicBezTo>
                    <a:pt x="584835" y="521018"/>
                    <a:pt x="627698" y="564833"/>
                    <a:pt x="653415" y="539115"/>
                  </a:cubicBezTo>
                  <a:lnTo>
                    <a:pt x="762000" y="430530"/>
                  </a:lnTo>
                  <a:lnTo>
                    <a:pt x="600075" y="268605"/>
                  </a:lnTo>
                  <a:cubicBezTo>
                    <a:pt x="574358" y="242888"/>
                    <a:pt x="618173" y="200025"/>
                    <a:pt x="654368" y="200978"/>
                  </a:cubicBezTo>
                  <a:cubicBezTo>
                    <a:pt x="717233" y="202883"/>
                    <a:pt x="738188" y="120015"/>
                    <a:pt x="693420" y="73343"/>
                  </a:cubicBezTo>
                  <a:lnTo>
                    <a:pt x="686753" y="66675"/>
                  </a:lnTo>
                  <a:cubicBezTo>
                    <a:pt x="640080" y="21908"/>
                    <a:pt x="559118" y="44768"/>
                    <a:pt x="561023" y="107632"/>
                  </a:cubicBezTo>
                  <a:cubicBezTo>
                    <a:pt x="561975" y="143828"/>
                    <a:pt x="519113" y="187643"/>
                    <a:pt x="493395" y="161925"/>
                  </a:cubicBezTo>
                  <a:lnTo>
                    <a:pt x="331470" y="0"/>
                  </a:lnTo>
                  <a:lnTo>
                    <a:pt x="221933" y="108585"/>
                  </a:lnTo>
                  <a:cubicBezTo>
                    <a:pt x="196215" y="134303"/>
                    <a:pt x="240030" y="177165"/>
                    <a:pt x="276225" y="176213"/>
                  </a:cubicBezTo>
                  <a:cubicBezTo>
                    <a:pt x="339090" y="174308"/>
                    <a:pt x="361950" y="255270"/>
                    <a:pt x="317183" y="301943"/>
                  </a:cubicBezTo>
                  <a:lnTo>
                    <a:pt x="310515" y="308610"/>
                  </a:lnTo>
                  <a:cubicBezTo>
                    <a:pt x="263843" y="353378"/>
                    <a:pt x="180975" y="332423"/>
                    <a:pt x="182880" y="269558"/>
                  </a:cubicBezTo>
                  <a:cubicBezTo>
                    <a:pt x="183833" y="233363"/>
                    <a:pt x="140970" y="189548"/>
                    <a:pt x="115253" y="215265"/>
                  </a:cubicBezTo>
                  <a:lnTo>
                    <a:pt x="0" y="331470"/>
                  </a:lnTo>
                  <a:lnTo>
                    <a:pt x="161925" y="493395"/>
                  </a:lnTo>
                  <a:cubicBezTo>
                    <a:pt x="187643" y="519113"/>
                    <a:pt x="143828" y="561975"/>
                    <a:pt x="107632" y="561023"/>
                  </a:cubicBezTo>
                  <a:cubicBezTo>
                    <a:pt x="44768" y="559118"/>
                    <a:pt x="23813" y="641985"/>
                    <a:pt x="68580" y="688658"/>
                  </a:cubicBezTo>
                  <a:lnTo>
                    <a:pt x="75248" y="695325"/>
                  </a:lnTo>
                  <a:cubicBezTo>
                    <a:pt x="121920" y="740093"/>
                    <a:pt x="202883" y="717233"/>
                    <a:pt x="200978" y="654368"/>
                  </a:cubicBezTo>
                  <a:cubicBezTo>
                    <a:pt x="200025" y="618173"/>
                    <a:pt x="242888" y="574358"/>
                    <a:pt x="268605" y="600075"/>
                  </a:cubicBezTo>
                  <a:lnTo>
                    <a:pt x="430530" y="762000"/>
                  </a:lnTo>
                  <a:lnTo>
                    <a:pt x="546735" y="645795"/>
                  </a:lnTo>
                  <a:cubicBezTo>
                    <a:pt x="572453" y="620078"/>
                    <a:pt x="529590" y="577215"/>
                    <a:pt x="492443" y="578168"/>
                  </a:cubicBezTo>
                  <a:close/>
                </a:path>
              </a:pathLst>
            </a:custGeom>
            <a:solidFill>
              <a:srgbClr val="0F34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5864159" y="1898225"/>
              <a:ext cx="454594" cy="461730"/>
            </a:xfrm>
            <a:custGeom>
              <a:rect b="b" l="l" r="r" t="t"/>
              <a:pathLst>
                <a:path extrusionOk="0" h="752475" w="752475">
                  <a:moveTo>
                    <a:pt x="361950" y="161925"/>
                  </a:moveTo>
                  <a:cubicBezTo>
                    <a:pt x="401003" y="161925"/>
                    <a:pt x="437198" y="171450"/>
                    <a:pt x="469583" y="188595"/>
                  </a:cubicBezTo>
                  <a:lnTo>
                    <a:pt x="426720" y="231457"/>
                  </a:lnTo>
                  <a:cubicBezTo>
                    <a:pt x="406718" y="223838"/>
                    <a:pt x="384810" y="219075"/>
                    <a:pt x="361950" y="219075"/>
                  </a:cubicBezTo>
                  <a:cubicBezTo>
                    <a:pt x="267652" y="219075"/>
                    <a:pt x="190500" y="296227"/>
                    <a:pt x="190500" y="390525"/>
                  </a:cubicBezTo>
                  <a:cubicBezTo>
                    <a:pt x="190500" y="484823"/>
                    <a:pt x="267652" y="561975"/>
                    <a:pt x="361950" y="561975"/>
                  </a:cubicBezTo>
                  <a:cubicBezTo>
                    <a:pt x="456248" y="561975"/>
                    <a:pt x="533400" y="484823"/>
                    <a:pt x="533400" y="390525"/>
                  </a:cubicBezTo>
                  <a:cubicBezTo>
                    <a:pt x="533400" y="367665"/>
                    <a:pt x="529590" y="345758"/>
                    <a:pt x="521018" y="325755"/>
                  </a:cubicBezTo>
                  <a:lnTo>
                    <a:pt x="563880" y="282893"/>
                  </a:lnTo>
                  <a:cubicBezTo>
                    <a:pt x="581025" y="315277"/>
                    <a:pt x="590550" y="351473"/>
                    <a:pt x="590550" y="390525"/>
                  </a:cubicBezTo>
                  <a:cubicBezTo>
                    <a:pt x="590550" y="516255"/>
                    <a:pt x="487680" y="619125"/>
                    <a:pt x="361950" y="619125"/>
                  </a:cubicBezTo>
                  <a:cubicBezTo>
                    <a:pt x="236220" y="619125"/>
                    <a:pt x="133350" y="516255"/>
                    <a:pt x="133350" y="390525"/>
                  </a:cubicBezTo>
                  <a:cubicBezTo>
                    <a:pt x="133350" y="264795"/>
                    <a:pt x="236220" y="161925"/>
                    <a:pt x="361950" y="161925"/>
                  </a:cubicBezTo>
                  <a:close/>
                  <a:moveTo>
                    <a:pt x="361950" y="28575"/>
                  </a:moveTo>
                  <a:cubicBezTo>
                    <a:pt x="423863" y="28575"/>
                    <a:pt x="481013" y="43815"/>
                    <a:pt x="532448" y="70485"/>
                  </a:cubicBezTo>
                  <a:lnTo>
                    <a:pt x="525780" y="77153"/>
                  </a:lnTo>
                  <a:lnTo>
                    <a:pt x="512445" y="90488"/>
                  </a:lnTo>
                  <a:lnTo>
                    <a:pt x="515303" y="109538"/>
                  </a:lnTo>
                  <a:lnTo>
                    <a:pt x="517208" y="128588"/>
                  </a:lnTo>
                  <a:cubicBezTo>
                    <a:pt x="471488" y="100965"/>
                    <a:pt x="418148" y="85725"/>
                    <a:pt x="361950" y="85725"/>
                  </a:cubicBezTo>
                  <a:cubicBezTo>
                    <a:pt x="194310" y="85725"/>
                    <a:pt x="57150" y="222885"/>
                    <a:pt x="57150" y="390525"/>
                  </a:cubicBezTo>
                  <a:cubicBezTo>
                    <a:pt x="57150" y="558165"/>
                    <a:pt x="194310" y="695325"/>
                    <a:pt x="361950" y="695325"/>
                  </a:cubicBezTo>
                  <a:cubicBezTo>
                    <a:pt x="529590" y="695325"/>
                    <a:pt x="666750" y="558165"/>
                    <a:pt x="666750" y="390525"/>
                  </a:cubicBezTo>
                  <a:cubicBezTo>
                    <a:pt x="666750" y="333375"/>
                    <a:pt x="650558" y="280988"/>
                    <a:pt x="623888" y="235268"/>
                  </a:cubicBezTo>
                  <a:lnTo>
                    <a:pt x="643890" y="238125"/>
                  </a:lnTo>
                  <a:lnTo>
                    <a:pt x="661988" y="240030"/>
                  </a:lnTo>
                  <a:lnTo>
                    <a:pt x="674370" y="226695"/>
                  </a:lnTo>
                  <a:lnTo>
                    <a:pt x="681038" y="220980"/>
                  </a:lnTo>
                  <a:cubicBezTo>
                    <a:pt x="708660" y="271463"/>
                    <a:pt x="723900" y="328613"/>
                    <a:pt x="723900" y="390525"/>
                  </a:cubicBezTo>
                  <a:cubicBezTo>
                    <a:pt x="723900" y="590550"/>
                    <a:pt x="561975" y="752475"/>
                    <a:pt x="361950" y="752475"/>
                  </a:cubicBezTo>
                  <a:cubicBezTo>
                    <a:pt x="161925" y="752475"/>
                    <a:pt x="0" y="590550"/>
                    <a:pt x="0" y="390525"/>
                  </a:cubicBezTo>
                  <a:cubicBezTo>
                    <a:pt x="0" y="190500"/>
                    <a:pt x="161925" y="28575"/>
                    <a:pt x="361950" y="28575"/>
                  </a:cubicBezTo>
                  <a:close/>
                  <a:moveTo>
                    <a:pt x="657225" y="0"/>
                  </a:moveTo>
                  <a:lnTo>
                    <a:pt x="666750" y="85725"/>
                  </a:lnTo>
                  <a:lnTo>
                    <a:pt x="752475" y="95250"/>
                  </a:lnTo>
                  <a:lnTo>
                    <a:pt x="647700" y="200025"/>
                  </a:lnTo>
                  <a:lnTo>
                    <a:pt x="598170" y="194310"/>
                  </a:lnTo>
                  <a:lnTo>
                    <a:pt x="445769" y="346710"/>
                  </a:lnTo>
                  <a:cubicBezTo>
                    <a:pt x="452437" y="360045"/>
                    <a:pt x="456247" y="374333"/>
                    <a:pt x="456247" y="390525"/>
                  </a:cubicBezTo>
                  <a:cubicBezTo>
                    <a:pt x="456247" y="442913"/>
                    <a:pt x="413385" y="485775"/>
                    <a:pt x="360997" y="485775"/>
                  </a:cubicBezTo>
                  <a:cubicBezTo>
                    <a:pt x="308610" y="485775"/>
                    <a:pt x="265747" y="442913"/>
                    <a:pt x="265747" y="390525"/>
                  </a:cubicBezTo>
                  <a:cubicBezTo>
                    <a:pt x="265747" y="338138"/>
                    <a:pt x="308610" y="295275"/>
                    <a:pt x="360997" y="295275"/>
                  </a:cubicBezTo>
                  <a:cubicBezTo>
                    <a:pt x="377189" y="295275"/>
                    <a:pt x="392429" y="300038"/>
                    <a:pt x="405764" y="306705"/>
                  </a:cubicBezTo>
                  <a:lnTo>
                    <a:pt x="558164" y="154305"/>
                  </a:lnTo>
                  <a:lnTo>
                    <a:pt x="552450" y="104775"/>
                  </a:lnTo>
                  <a:close/>
                </a:path>
              </a:pathLst>
            </a:custGeom>
            <a:solidFill>
              <a:srgbClr val="0F34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ead with gears" id="423" name="Google Shape;423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10369" y="4814811"/>
              <a:ext cx="574762" cy="574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4" name="Google Shape;424;p11"/>
          <p:cNvSpPr/>
          <p:nvPr/>
        </p:nvSpPr>
        <p:spPr>
          <a:xfrm>
            <a:off x="638996" y="2117900"/>
            <a:ext cx="3336969" cy="73648"/>
          </a:xfrm>
          <a:prstGeom prst="rect">
            <a:avLst/>
          </a:prstGeom>
          <a:solidFill>
            <a:srgbClr val="0F3492"/>
          </a:solidFill>
          <a:ln cap="flat" cmpd="sng" w="12700">
            <a:solidFill>
              <a:srgbClr val="0A25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1"/>
          <p:cNvSpPr/>
          <p:nvPr/>
        </p:nvSpPr>
        <p:spPr>
          <a:xfrm>
            <a:off x="638995" y="3765492"/>
            <a:ext cx="626408" cy="782752"/>
          </a:xfrm>
          <a:prstGeom prst="rect">
            <a:avLst/>
          </a:prstGeom>
          <a:solidFill>
            <a:srgbClr val="0F3492"/>
          </a:solidFill>
          <a:ln cap="flat" cmpd="sng" w="12700">
            <a:solidFill>
              <a:srgbClr val="0A25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rabun"/>
              <a:buNone/>
            </a:pPr>
            <a:r>
              <a:rPr b="1" i="0" lang="th-TH" sz="4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2</a:t>
            </a:r>
            <a:endParaRPr/>
          </a:p>
        </p:txBody>
      </p:sp>
      <p:sp>
        <p:nvSpPr>
          <p:cNvPr id="426" name="Google Shape;426;p11"/>
          <p:cNvSpPr/>
          <p:nvPr/>
        </p:nvSpPr>
        <p:spPr>
          <a:xfrm>
            <a:off x="638996" y="4474596"/>
            <a:ext cx="3336969" cy="73648"/>
          </a:xfrm>
          <a:prstGeom prst="rect">
            <a:avLst/>
          </a:prstGeom>
          <a:solidFill>
            <a:srgbClr val="0F3492"/>
          </a:solidFill>
          <a:ln cap="flat" cmpd="sng" w="12700">
            <a:solidFill>
              <a:srgbClr val="0A25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7682139" y="3041049"/>
            <a:ext cx="3857852" cy="65998"/>
          </a:xfrm>
          <a:prstGeom prst="rect">
            <a:avLst/>
          </a:prstGeom>
          <a:solidFill>
            <a:srgbClr val="0F3492"/>
          </a:solidFill>
          <a:ln cap="flat" cmpd="sng" w="12700">
            <a:solidFill>
              <a:srgbClr val="0A25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1"/>
          <p:cNvSpPr txBox="1"/>
          <p:nvPr/>
        </p:nvSpPr>
        <p:spPr>
          <a:xfrm>
            <a:off x="638995" y="2215997"/>
            <a:ext cx="379886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และรวบรวมข้อมูลความคาดหวังถึงวิสัยทัศน์และเป้าหมายด้านดิจิทัลขององค์กรจากผู้บริหารระดับสูง ระดับผู้อำนวยการสำนัก/ศูนย์ และบุคลากรหลักครอบคลุมทั้งหมด 12 สำนัก 5 ศูนย์ ของไทยพีบีเอส</a:t>
            </a:r>
            <a:endParaRPr sz="20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29" name="Google Shape;429;p11"/>
          <p:cNvSpPr txBox="1"/>
          <p:nvPr/>
        </p:nvSpPr>
        <p:spPr>
          <a:xfrm>
            <a:off x="638995" y="4600972"/>
            <a:ext cx="340330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ออกแบบและพัฒนากรอบสมรรถนะด้านดิจิทัล (Digital Competency Framework) </a:t>
            </a:r>
            <a:br>
              <a:rPr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ให้สอดคล้องไปกับทิศทางการดำเนินงาน วิสัยทัศน์และเป้าหมายด้านดิจิทัล รวมถึงความคาดหวังด้านสมรรถนะดิจิทัลของไทยพีบีเอส</a:t>
            </a:r>
            <a:endParaRPr sz="20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5402436" y="3849994"/>
            <a:ext cx="132343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4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วัตถุประสงค์ของโครงการ</a:t>
            </a:r>
            <a:endParaRPr b="1" sz="24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31" name="Google Shape;431;p11"/>
          <p:cNvSpPr txBox="1"/>
          <p:nvPr/>
        </p:nvSpPr>
        <p:spPr>
          <a:xfrm>
            <a:off x="7681958" y="3151614"/>
            <a:ext cx="403977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ประเมินสมรรถนะด้านดิจิทัลของพนักงานไทยพีบีเอส จำนวน 800 คน เพื่อระบุระดับสมรรถนะด้านดิจิทัลของบุคลากร และนำไปใช้เป็นแนวทางสำหรับการยกระดับสมรรถนะด้านดิจิทัลของไทยพีบีเอสในระยะต่อไป</a:t>
            </a:r>
            <a:endParaRPr/>
          </a:p>
        </p:txBody>
      </p:sp>
      <p:sp>
        <p:nvSpPr>
          <p:cNvPr id="432" name="Google Shape;432;p11"/>
          <p:cNvSpPr/>
          <p:nvPr/>
        </p:nvSpPr>
        <p:spPr>
          <a:xfrm>
            <a:off x="638996" y="1408796"/>
            <a:ext cx="626408" cy="782752"/>
          </a:xfrm>
          <a:prstGeom prst="rect">
            <a:avLst/>
          </a:prstGeom>
          <a:solidFill>
            <a:srgbClr val="0F3492"/>
          </a:solidFill>
          <a:ln cap="flat" cmpd="sng" w="12700">
            <a:solidFill>
              <a:srgbClr val="0A25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rabun"/>
              <a:buNone/>
            </a:pPr>
            <a:r>
              <a:rPr b="1" i="0" lang="th-TH" sz="4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1</a:t>
            </a:r>
            <a:endParaRPr/>
          </a:p>
        </p:txBody>
      </p:sp>
      <p:sp>
        <p:nvSpPr>
          <p:cNvPr id="433" name="Google Shape;433;p11"/>
          <p:cNvSpPr/>
          <p:nvPr/>
        </p:nvSpPr>
        <p:spPr>
          <a:xfrm>
            <a:off x="10913583" y="2324295"/>
            <a:ext cx="626408" cy="782752"/>
          </a:xfrm>
          <a:prstGeom prst="rect">
            <a:avLst/>
          </a:prstGeom>
          <a:solidFill>
            <a:srgbClr val="0F3492"/>
          </a:solidFill>
          <a:ln cap="flat" cmpd="sng" w="12700">
            <a:solidFill>
              <a:srgbClr val="0A25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rabun"/>
              <a:buNone/>
            </a:pPr>
            <a:r>
              <a:rPr b="1" i="0" lang="th-TH" sz="4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ตัวอย่างการทดลองการประยุกต์ใช้เทคโนโลยี 5G ของไทยในภาคอุตสาหกรรมอื่น ๆ เพิ่มเติม ได้แก่ ภาคการท่องเที่ยว ภาคการเงิน ภาคการศึกษา ภาคการค้าส่งและค้าปลีก และภาคโทรคมนาคม</a:t>
            </a:r>
            <a:endParaRPr/>
          </a:p>
        </p:txBody>
      </p:sp>
      <p:cxnSp>
        <p:nvCxnSpPr>
          <p:cNvPr id="439" name="Google Shape;439;p12"/>
          <p:cNvCxnSpPr/>
          <p:nvPr/>
        </p:nvCxnSpPr>
        <p:spPr>
          <a:xfrm>
            <a:off x="507724" y="1414688"/>
            <a:ext cx="5457913" cy="0"/>
          </a:xfrm>
          <a:prstGeom prst="straightConnector1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40" name="Google Shape;440;p12"/>
          <p:cNvCxnSpPr/>
          <p:nvPr/>
        </p:nvCxnSpPr>
        <p:spPr>
          <a:xfrm>
            <a:off x="6249658" y="1424480"/>
            <a:ext cx="5457913" cy="0"/>
          </a:xfrm>
          <a:prstGeom prst="straightConnector1">
            <a:avLst/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41" name="Google Shape;441;p12"/>
          <p:cNvSpPr/>
          <p:nvPr/>
        </p:nvSpPr>
        <p:spPr>
          <a:xfrm>
            <a:off x="1751136" y="1252742"/>
            <a:ext cx="2875823" cy="30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การเพิ่มศักยภาพภายในประเทศ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42" name="Google Shape;442;p12"/>
          <p:cNvSpPr/>
          <p:nvPr/>
        </p:nvSpPr>
        <p:spPr>
          <a:xfrm>
            <a:off x="7209050" y="1252742"/>
            <a:ext cx="3458720" cy="30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การพัฒนาการเชื่อมต่อระหว่างประเทศ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43" name="Google Shape;443;p12"/>
          <p:cNvSpPr/>
          <p:nvPr/>
        </p:nvSpPr>
        <p:spPr>
          <a:xfrm>
            <a:off x="4410661" y="3051168"/>
            <a:ext cx="2482906" cy="3267273"/>
          </a:xfrm>
          <a:custGeom>
            <a:rect b="b" l="l" r="r" t="t"/>
            <a:pathLst>
              <a:path extrusionOk="0" h="21600" w="21528">
                <a:moveTo>
                  <a:pt x="21490" y="20100"/>
                </a:moveTo>
                <a:lnTo>
                  <a:pt x="19969" y="17230"/>
                </a:lnTo>
                <a:cubicBezTo>
                  <a:pt x="13236" y="17218"/>
                  <a:pt x="7602" y="13660"/>
                  <a:pt x="6133" y="8886"/>
                </a:cubicBezTo>
                <a:cubicBezTo>
                  <a:pt x="5966" y="8344"/>
                  <a:pt x="5852" y="7788"/>
                  <a:pt x="5797" y="7220"/>
                </a:cubicBezTo>
                <a:cubicBezTo>
                  <a:pt x="5795" y="7202"/>
                  <a:pt x="5792" y="7185"/>
                  <a:pt x="5790" y="7167"/>
                </a:cubicBezTo>
                <a:cubicBezTo>
                  <a:pt x="5784" y="7137"/>
                  <a:pt x="5779" y="7106"/>
                  <a:pt x="5775" y="7074"/>
                </a:cubicBezTo>
                <a:cubicBezTo>
                  <a:pt x="5764" y="6983"/>
                  <a:pt x="5754" y="6891"/>
                  <a:pt x="5747" y="6799"/>
                </a:cubicBezTo>
                <a:cubicBezTo>
                  <a:pt x="5745" y="6776"/>
                  <a:pt x="5741" y="6754"/>
                  <a:pt x="5740" y="6730"/>
                </a:cubicBezTo>
                <a:cubicBezTo>
                  <a:pt x="5740" y="6723"/>
                  <a:pt x="5739" y="6716"/>
                  <a:pt x="5739" y="6708"/>
                </a:cubicBezTo>
                <a:cubicBezTo>
                  <a:pt x="5732" y="6598"/>
                  <a:pt x="5730" y="6489"/>
                  <a:pt x="5731" y="6380"/>
                </a:cubicBezTo>
                <a:cubicBezTo>
                  <a:pt x="5731" y="6362"/>
                  <a:pt x="5732" y="6344"/>
                  <a:pt x="5734" y="6325"/>
                </a:cubicBezTo>
                <a:cubicBezTo>
                  <a:pt x="5735" y="6227"/>
                  <a:pt x="5740" y="6129"/>
                  <a:pt x="5747" y="6032"/>
                </a:cubicBezTo>
                <a:cubicBezTo>
                  <a:pt x="5748" y="6021"/>
                  <a:pt x="5747" y="6011"/>
                  <a:pt x="5748" y="6000"/>
                </a:cubicBezTo>
                <a:cubicBezTo>
                  <a:pt x="5752" y="5958"/>
                  <a:pt x="5758" y="5916"/>
                  <a:pt x="5762" y="5874"/>
                </a:cubicBezTo>
                <a:cubicBezTo>
                  <a:pt x="5767" y="5825"/>
                  <a:pt x="5773" y="5775"/>
                  <a:pt x="5779" y="5727"/>
                </a:cubicBezTo>
                <a:cubicBezTo>
                  <a:pt x="5786" y="5676"/>
                  <a:pt x="5795" y="5626"/>
                  <a:pt x="5804" y="5575"/>
                </a:cubicBezTo>
                <a:cubicBezTo>
                  <a:pt x="5813" y="5523"/>
                  <a:pt x="5821" y="5471"/>
                  <a:pt x="5831" y="5418"/>
                </a:cubicBezTo>
                <a:cubicBezTo>
                  <a:pt x="5839" y="5377"/>
                  <a:pt x="5850" y="5338"/>
                  <a:pt x="5859" y="5297"/>
                </a:cubicBezTo>
                <a:cubicBezTo>
                  <a:pt x="5873" y="5235"/>
                  <a:pt x="5887" y="5173"/>
                  <a:pt x="5904" y="5110"/>
                </a:cubicBezTo>
                <a:cubicBezTo>
                  <a:pt x="5911" y="5086"/>
                  <a:pt x="5919" y="5064"/>
                  <a:pt x="5925" y="5040"/>
                </a:cubicBezTo>
                <a:cubicBezTo>
                  <a:pt x="6532" y="2914"/>
                  <a:pt x="8514" y="1180"/>
                  <a:pt x="11129" y="399"/>
                </a:cubicBezTo>
                <a:cubicBezTo>
                  <a:pt x="11136" y="397"/>
                  <a:pt x="11141" y="395"/>
                  <a:pt x="11146" y="393"/>
                </a:cubicBezTo>
                <a:cubicBezTo>
                  <a:pt x="11158" y="390"/>
                  <a:pt x="11168" y="386"/>
                  <a:pt x="11180" y="383"/>
                </a:cubicBezTo>
                <a:cubicBezTo>
                  <a:pt x="11250" y="362"/>
                  <a:pt x="11322" y="343"/>
                  <a:pt x="11394" y="324"/>
                </a:cubicBezTo>
                <a:cubicBezTo>
                  <a:pt x="11440" y="312"/>
                  <a:pt x="11484" y="298"/>
                  <a:pt x="11528" y="287"/>
                </a:cubicBezTo>
                <a:cubicBezTo>
                  <a:pt x="11544" y="283"/>
                  <a:pt x="11561" y="279"/>
                  <a:pt x="11576" y="275"/>
                </a:cubicBezTo>
                <a:cubicBezTo>
                  <a:pt x="11630" y="261"/>
                  <a:pt x="11685" y="249"/>
                  <a:pt x="11738" y="237"/>
                </a:cubicBezTo>
                <a:cubicBezTo>
                  <a:pt x="11802" y="222"/>
                  <a:pt x="11865" y="206"/>
                  <a:pt x="11929" y="192"/>
                </a:cubicBezTo>
                <a:cubicBezTo>
                  <a:pt x="11951" y="187"/>
                  <a:pt x="11972" y="183"/>
                  <a:pt x="11994" y="179"/>
                </a:cubicBezTo>
                <a:cubicBezTo>
                  <a:pt x="12019" y="174"/>
                  <a:pt x="12045" y="169"/>
                  <a:pt x="12069" y="164"/>
                </a:cubicBezTo>
                <a:cubicBezTo>
                  <a:pt x="12166" y="145"/>
                  <a:pt x="12261" y="127"/>
                  <a:pt x="12359" y="110"/>
                </a:cubicBezTo>
                <a:cubicBezTo>
                  <a:pt x="12401" y="103"/>
                  <a:pt x="12441" y="96"/>
                  <a:pt x="12483" y="90"/>
                </a:cubicBezTo>
                <a:cubicBezTo>
                  <a:pt x="12587" y="73"/>
                  <a:pt x="12693" y="57"/>
                  <a:pt x="12800" y="44"/>
                </a:cubicBezTo>
                <a:cubicBezTo>
                  <a:pt x="12843" y="38"/>
                  <a:pt x="12886" y="33"/>
                  <a:pt x="12929" y="28"/>
                </a:cubicBezTo>
                <a:cubicBezTo>
                  <a:pt x="13013" y="18"/>
                  <a:pt x="13099" y="9"/>
                  <a:pt x="13186" y="0"/>
                </a:cubicBezTo>
                <a:cubicBezTo>
                  <a:pt x="12436" y="42"/>
                  <a:pt x="11703" y="129"/>
                  <a:pt x="10991" y="254"/>
                </a:cubicBezTo>
                <a:cubicBezTo>
                  <a:pt x="4702" y="1370"/>
                  <a:pt x="16" y="5648"/>
                  <a:pt x="0" y="10759"/>
                </a:cubicBezTo>
                <a:cubicBezTo>
                  <a:pt x="0" y="10768"/>
                  <a:pt x="0" y="10777"/>
                  <a:pt x="0" y="10785"/>
                </a:cubicBezTo>
                <a:cubicBezTo>
                  <a:pt x="0" y="16166"/>
                  <a:pt x="5178" y="20630"/>
                  <a:pt x="11957" y="21460"/>
                </a:cubicBezTo>
                <a:cubicBezTo>
                  <a:pt x="12703" y="21551"/>
                  <a:pt x="13467" y="21600"/>
                  <a:pt x="14247" y="21600"/>
                </a:cubicBezTo>
                <a:cubicBezTo>
                  <a:pt x="15027" y="21600"/>
                  <a:pt x="15791" y="21551"/>
                  <a:pt x="16537" y="21460"/>
                </a:cubicBezTo>
                <a:cubicBezTo>
                  <a:pt x="18155" y="21320"/>
                  <a:pt x="19714" y="21033"/>
                  <a:pt x="21190" y="20616"/>
                </a:cubicBezTo>
                <a:cubicBezTo>
                  <a:pt x="21462" y="20541"/>
                  <a:pt x="21600" y="20307"/>
                  <a:pt x="21490" y="20100"/>
                </a:cubicBezTo>
                <a:close/>
              </a:path>
            </a:pathLst>
          </a:custGeom>
          <a:solidFill>
            <a:srgbClr val="B6BABC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2"/>
          <p:cNvSpPr/>
          <p:nvPr/>
        </p:nvSpPr>
        <p:spPr>
          <a:xfrm>
            <a:off x="5052306" y="3179723"/>
            <a:ext cx="3254941" cy="2489624"/>
          </a:xfrm>
          <a:custGeom>
            <a:rect b="b" l="l" r="r" t="t"/>
            <a:pathLst>
              <a:path extrusionOk="0" h="21528" w="21600">
                <a:moveTo>
                  <a:pt x="21463" y="4995"/>
                </a:moveTo>
                <a:cubicBezTo>
                  <a:pt x="21323" y="3377"/>
                  <a:pt x="21036" y="1817"/>
                  <a:pt x="20619" y="341"/>
                </a:cubicBezTo>
                <a:cubicBezTo>
                  <a:pt x="20542" y="66"/>
                  <a:pt x="20307" y="-72"/>
                  <a:pt x="20100" y="38"/>
                </a:cubicBezTo>
                <a:lnTo>
                  <a:pt x="17230" y="1559"/>
                </a:lnTo>
                <a:cubicBezTo>
                  <a:pt x="17218" y="8291"/>
                  <a:pt x="13660" y="13925"/>
                  <a:pt x="8886" y="15395"/>
                </a:cubicBezTo>
                <a:cubicBezTo>
                  <a:pt x="8344" y="15561"/>
                  <a:pt x="7788" y="15675"/>
                  <a:pt x="7220" y="15730"/>
                </a:cubicBezTo>
                <a:cubicBezTo>
                  <a:pt x="7203" y="15732"/>
                  <a:pt x="7185" y="15735"/>
                  <a:pt x="7168" y="15737"/>
                </a:cubicBezTo>
                <a:cubicBezTo>
                  <a:pt x="7138" y="15743"/>
                  <a:pt x="7106" y="15748"/>
                  <a:pt x="7075" y="15752"/>
                </a:cubicBezTo>
                <a:cubicBezTo>
                  <a:pt x="6984" y="15764"/>
                  <a:pt x="6893" y="15773"/>
                  <a:pt x="6801" y="15781"/>
                </a:cubicBezTo>
                <a:cubicBezTo>
                  <a:pt x="6777" y="15782"/>
                  <a:pt x="6755" y="15786"/>
                  <a:pt x="6731" y="15787"/>
                </a:cubicBezTo>
                <a:cubicBezTo>
                  <a:pt x="6724" y="15787"/>
                  <a:pt x="6717" y="15788"/>
                  <a:pt x="6709" y="15788"/>
                </a:cubicBezTo>
                <a:cubicBezTo>
                  <a:pt x="6599" y="15795"/>
                  <a:pt x="6490" y="15797"/>
                  <a:pt x="6381" y="15796"/>
                </a:cubicBezTo>
                <a:cubicBezTo>
                  <a:pt x="6362" y="15796"/>
                  <a:pt x="6344" y="15795"/>
                  <a:pt x="6325" y="15794"/>
                </a:cubicBezTo>
                <a:cubicBezTo>
                  <a:pt x="6227" y="15792"/>
                  <a:pt x="6130" y="15788"/>
                  <a:pt x="6033" y="15781"/>
                </a:cubicBezTo>
                <a:cubicBezTo>
                  <a:pt x="6022" y="15779"/>
                  <a:pt x="6012" y="15781"/>
                  <a:pt x="6001" y="15779"/>
                </a:cubicBezTo>
                <a:cubicBezTo>
                  <a:pt x="5959" y="15775"/>
                  <a:pt x="5917" y="15769"/>
                  <a:pt x="5874" y="15765"/>
                </a:cubicBezTo>
                <a:cubicBezTo>
                  <a:pt x="5825" y="15760"/>
                  <a:pt x="5776" y="15754"/>
                  <a:pt x="5728" y="15748"/>
                </a:cubicBezTo>
                <a:cubicBezTo>
                  <a:pt x="5676" y="15741"/>
                  <a:pt x="5626" y="15731"/>
                  <a:pt x="5575" y="15723"/>
                </a:cubicBezTo>
                <a:cubicBezTo>
                  <a:pt x="5523" y="15714"/>
                  <a:pt x="5471" y="15706"/>
                  <a:pt x="5419" y="15696"/>
                </a:cubicBezTo>
                <a:cubicBezTo>
                  <a:pt x="5378" y="15688"/>
                  <a:pt x="5338" y="15678"/>
                  <a:pt x="5297" y="15668"/>
                </a:cubicBezTo>
                <a:cubicBezTo>
                  <a:pt x="5235" y="15654"/>
                  <a:pt x="5173" y="15640"/>
                  <a:pt x="5111" y="15624"/>
                </a:cubicBezTo>
                <a:cubicBezTo>
                  <a:pt x="5087" y="15618"/>
                  <a:pt x="5064" y="15610"/>
                  <a:pt x="5040" y="15603"/>
                </a:cubicBezTo>
                <a:cubicBezTo>
                  <a:pt x="2914" y="14997"/>
                  <a:pt x="1181" y="13015"/>
                  <a:pt x="399" y="10401"/>
                </a:cubicBezTo>
                <a:cubicBezTo>
                  <a:pt x="397" y="10394"/>
                  <a:pt x="395" y="10389"/>
                  <a:pt x="393" y="10382"/>
                </a:cubicBezTo>
                <a:cubicBezTo>
                  <a:pt x="390" y="10371"/>
                  <a:pt x="386" y="10360"/>
                  <a:pt x="383" y="10349"/>
                </a:cubicBezTo>
                <a:cubicBezTo>
                  <a:pt x="362" y="10278"/>
                  <a:pt x="343" y="10206"/>
                  <a:pt x="324" y="10135"/>
                </a:cubicBezTo>
                <a:cubicBezTo>
                  <a:pt x="312" y="10089"/>
                  <a:pt x="298" y="10045"/>
                  <a:pt x="287" y="10000"/>
                </a:cubicBezTo>
                <a:cubicBezTo>
                  <a:pt x="283" y="9985"/>
                  <a:pt x="279" y="9968"/>
                  <a:pt x="275" y="9952"/>
                </a:cubicBezTo>
                <a:cubicBezTo>
                  <a:pt x="261" y="9899"/>
                  <a:pt x="249" y="9844"/>
                  <a:pt x="237" y="9791"/>
                </a:cubicBezTo>
                <a:cubicBezTo>
                  <a:pt x="222" y="9727"/>
                  <a:pt x="206" y="9664"/>
                  <a:pt x="192" y="9600"/>
                </a:cubicBezTo>
                <a:cubicBezTo>
                  <a:pt x="187" y="9578"/>
                  <a:pt x="183" y="9557"/>
                  <a:pt x="179" y="9535"/>
                </a:cubicBezTo>
                <a:cubicBezTo>
                  <a:pt x="174" y="9510"/>
                  <a:pt x="169" y="9484"/>
                  <a:pt x="164" y="9459"/>
                </a:cubicBezTo>
                <a:cubicBezTo>
                  <a:pt x="145" y="9363"/>
                  <a:pt x="127" y="9266"/>
                  <a:pt x="110" y="9170"/>
                </a:cubicBezTo>
                <a:cubicBezTo>
                  <a:pt x="103" y="9128"/>
                  <a:pt x="96" y="9088"/>
                  <a:pt x="90" y="9046"/>
                </a:cubicBezTo>
                <a:cubicBezTo>
                  <a:pt x="73" y="8942"/>
                  <a:pt x="57" y="8836"/>
                  <a:pt x="44" y="8729"/>
                </a:cubicBezTo>
                <a:cubicBezTo>
                  <a:pt x="38" y="8686"/>
                  <a:pt x="33" y="8643"/>
                  <a:pt x="28" y="8600"/>
                </a:cubicBezTo>
                <a:cubicBezTo>
                  <a:pt x="18" y="8515"/>
                  <a:pt x="9" y="8429"/>
                  <a:pt x="0" y="8343"/>
                </a:cubicBezTo>
                <a:cubicBezTo>
                  <a:pt x="42" y="9093"/>
                  <a:pt x="129" y="9826"/>
                  <a:pt x="254" y="10538"/>
                </a:cubicBezTo>
                <a:cubicBezTo>
                  <a:pt x="1370" y="16826"/>
                  <a:pt x="5648" y="21512"/>
                  <a:pt x="10759" y="21528"/>
                </a:cubicBezTo>
                <a:cubicBezTo>
                  <a:pt x="10768" y="21528"/>
                  <a:pt x="10777" y="21528"/>
                  <a:pt x="10785" y="21528"/>
                </a:cubicBezTo>
                <a:cubicBezTo>
                  <a:pt x="16166" y="21528"/>
                  <a:pt x="20630" y="16350"/>
                  <a:pt x="21460" y="9571"/>
                </a:cubicBezTo>
                <a:cubicBezTo>
                  <a:pt x="21551" y="8826"/>
                  <a:pt x="21600" y="8062"/>
                  <a:pt x="21600" y="7282"/>
                </a:cubicBezTo>
                <a:cubicBezTo>
                  <a:pt x="21600" y="6502"/>
                  <a:pt x="21555" y="5741"/>
                  <a:pt x="21463" y="4995"/>
                </a:cubicBezTo>
                <a:close/>
              </a:path>
            </a:pathLst>
          </a:custGeom>
          <a:solidFill>
            <a:srgbClr val="0E3699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2"/>
          <p:cNvSpPr/>
          <p:nvPr/>
        </p:nvSpPr>
        <p:spPr>
          <a:xfrm>
            <a:off x="5170399" y="1752982"/>
            <a:ext cx="2489633" cy="3267273"/>
          </a:xfrm>
          <a:custGeom>
            <a:rect b="b" l="l" r="r" t="t"/>
            <a:pathLst>
              <a:path extrusionOk="0" h="21600" w="21526">
                <a:moveTo>
                  <a:pt x="9573" y="140"/>
                </a:moveTo>
                <a:cubicBezTo>
                  <a:pt x="8827" y="49"/>
                  <a:pt x="8063" y="0"/>
                  <a:pt x="7284" y="0"/>
                </a:cubicBezTo>
                <a:cubicBezTo>
                  <a:pt x="6504" y="0"/>
                  <a:pt x="5740" y="49"/>
                  <a:pt x="4994" y="140"/>
                </a:cubicBezTo>
                <a:cubicBezTo>
                  <a:pt x="3376" y="280"/>
                  <a:pt x="1817" y="567"/>
                  <a:pt x="341" y="984"/>
                </a:cubicBezTo>
                <a:cubicBezTo>
                  <a:pt x="66" y="1061"/>
                  <a:pt x="-72" y="1296"/>
                  <a:pt x="37" y="1503"/>
                </a:cubicBezTo>
                <a:lnTo>
                  <a:pt x="1559" y="4372"/>
                </a:lnTo>
                <a:cubicBezTo>
                  <a:pt x="8290" y="4384"/>
                  <a:pt x="13923" y="7942"/>
                  <a:pt x="15393" y="12716"/>
                </a:cubicBezTo>
                <a:cubicBezTo>
                  <a:pt x="15393" y="12716"/>
                  <a:pt x="15777" y="14035"/>
                  <a:pt x="15779" y="14802"/>
                </a:cubicBezTo>
                <a:cubicBezTo>
                  <a:pt x="15780" y="14826"/>
                  <a:pt x="15784" y="14849"/>
                  <a:pt x="15785" y="14873"/>
                </a:cubicBezTo>
                <a:cubicBezTo>
                  <a:pt x="15785" y="14879"/>
                  <a:pt x="15786" y="14886"/>
                  <a:pt x="15786" y="14894"/>
                </a:cubicBezTo>
                <a:cubicBezTo>
                  <a:pt x="15793" y="15004"/>
                  <a:pt x="15796" y="15113"/>
                  <a:pt x="15794" y="15222"/>
                </a:cubicBezTo>
                <a:cubicBezTo>
                  <a:pt x="15794" y="15241"/>
                  <a:pt x="15793" y="15260"/>
                  <a:pt x="15792" y="15278"/>
                </a:cubicBezTo>
                <a:cubicBezTo>
                  <a:pt x="15790" y="15376"/>
                  <a:pt x="15786" y="15473"/>
                  <a:pt x="15779" y="15570"/>
                </a:cubicBezTo>
                <a:cubicBezTo>
                  <a:pt x="15777" y="15581"/>
                  <a:pt x="15779" y="15591"/>
                  <a:pt x="15777" y="15602"/>
                </a:cubicBezTo>
                <a:cubicBezTo>
                  <a:pt x="15773" y="15645"/>
                  <a:pt x="15767" y="15686"/>
                  <a:pt x="15763" y="15728"/>
                </a:cubicBezTo>
                <a:cubicBezTo>
                  <a:pt x="15758" y="15777"/>
                  <a:pt x="15752" y="15826"/>
                  <a:pt x="15746" y="15874"/>
                </a:cubicBezTo>
                <a:cubicBezTo>
                  <a:pt x="15739" y="15925"/>
                  <a:pt x="15729" y="15975"/>
                  <a:pt x="15721" y="16027"/>
                </a:cubicBezTo>
                <a:cubicBezTo>
                  <a:pt x="15712" y="16079"/>
                  <a:pt x="15704" y="16132"/>
                  <a:pt x="15694" y="16183"/>
                </a:cubicBezTo>
                <a:cubicBezTo>
                  <a:pt x="15686" y="16224"/>
                  <a:pt x="15676" y="16264"/>
                  <a:pt x="15666" y="16304"/>
                </a:cubicBezTo>
                <a:cubicBezTo>
                  <a:pt x="15652" y="16366"/>
                  <a:pt x="15638" y="16429"/>
                  <a:pt x="15622" y="16490"/>
                </a:cubicBezTo>
                <a:cubicBezTo>
                  <a:pt x="15616" y="16514"/>
                  <a:pt x="15608" y="16538"/>
                  <a:pt x="15601" y="16560"/>
                </a:cubicBezTo>
                <a:cubicBezTo>
                  <a:pt x="14995" y="18686"/>
                  <a:pt x="13013" y="20420"/>
                  <a:pt x="10398" y="21201"/>
                </a:cubicBezTo>
                <a:cubicBezTo>
                  <a:pt x="10393" y="21203"/>
                  <a:pt x="10386" y="21205"/>
                  <a:pt x="10381" y="21207"/>
                </a:cubicBezTo>
                <a:cubicBezTo>
                  <a:pt x="10369" y="21210"/>
                  <a:pt x="10359" y="21214"/>
                  <a:pt x="10347" y="21217"/>
                </a:cubicBezTo>
                <a:cubicBezTo>
                  <a:pt x="10277" y="21238"/>
                  <a:pt x="10205" y="21257"/>
                  <a:pt x="10134" y="21276"/>
                </a:cubicBezTo>
                <a:cubicBezTo>
                  <a:pt x="10088" y="21288"/>
                  <a:pt x="10044" y="21302"/>
                  <a:pt x="9999" y="21313"/>
                </a:cubicBezTo>
                <a:cubicBezTo>
                  <a:pt x="9984" y="21317"/>
                  <a:pt x="9968" y="21320"/>
                  <a:pt x="9951" y="21325"/>
                </a:cubicBezTo>
                <a:cubicBezTo>
                  <a:pt x="9898" y="21339"/>
                  <a:pt x="9843" y="21351"/>
                  <a:pt x="9789" y="21363"/>
                </a:cubicBezTo>
                <a:cubicBezTo>
                  <a:pt x="9725" y="21378"/>
                  <a:pt x="9663" y="21394"/>
                  <a:pt x="9599" y="21408"/>
                </a:cubicBezTo>
                <a:cubicBezTo>
                  <a:pt x="9577" y="21413"/>
                  <a:pt x="9556" y="21417"/>
                  <a:pt x="9534" y="21421"/>
                </a:cubicBezTo>
                <a:cubicBezTo>
                  <a:pt x="9509" y="21426"/>
                  <a:pt x="9483" y="21431"/>
                  <a:pt x="9458" y="21436"/>
                </a:cubicBezTo>
                <a:cubicBezTo>
                  <a:pt x="9363" y="21455"/>
                  <a:pt x="9267" y="21473"/>
                  <a:pt x="9169" y="21490"/>
                </a:cubicBezTo>
                <a:cubicBezTo>
                  <a:pt x="9127" y="21497"/>
                  <a:pt x="9085" y="21504"/>
                  <a:pt x="9044" y="21510"/>
                </a:cubicBezTo>
                <a:cubicBezTo>
                  <a:pt x="8939" y="21527"/>
                  <a:pt x="8834" y="21543"/>
                  <a:pt x="8728" y="21556"/>
                </a:cubicBezTo>
                <a:cubicBezTo>
                  <a:pt x="8685" y="21562"/>
                  <a:pt x="8642" y="21567"/>
                  <a:pt x="8599" y="21572"/>
                </a:cubicBezTo>
                <a:cubicBezTo>
                  <a:pt x="8514" y="21582"/>
                  <a:pt x="8428" y="21591"/>
                  <a:pt x="8342" y="21600"/>
                </a:cubicBezTo>
                <a:cubicBezTo>
                  <a:pt x="9092" y="21558"/>
                  <a:pt x="9825" y="21471"/>
                  <a:pt x="10536" y="21346"/>
                </a:cubicBezTo>
                <a:cubicBezTo>
                  <a:pt x="16824" y="20230"/>
                  <a:pt x="21510" y="15953"/>
                  <a:pt x="21525" y="10842"/>
                </a:cubicBezTo>
                <a:cubicBezTo>
                  <a:pt x="21525" y="10833"/>
                  <a:pt x="21525" y="10824"/>
                  <a:pt x="21525" y="10816"/>
                </a:cubicBezTo>
                <a:cubicBezTo>
                  <a:pt x="21528" y="5434"/>
                  <a:pt x="16351" y="971"/>
                  <a:pt x="9573" y="140"/>
                </a:cubicBezTo>
                <a:close/>
              </a:path>
            </a:pathLst>
          </a:custGeom>
          <a:solidFill>
            <a:srgbClr val="3987F6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2"/>
          <p:cNvSpPr/>
          <p:nvPr/>
        </p:nvSpPr>
        <p:spPr>
          <a:xfrm>
            <a:off x="3751007" y="2412135"/>
            <a:ext cx="3258713" cy="2489926"/>
          </a:xfrm>
          <a:custGeom>
            <a:rect b="b" l="l" r="r" t="t"/>
            <a:pathLst>
              <a:path extrusionOk="0" h="21528" w="21600">
                <a:moveTo>
                  <a:pt x="21306" y="10989"/>
                </a:moveTo>
                <a:cubicBezTo>
                  <a:pt x="20192" y="4701"/>
                  <a:pt x="15922" y="16"/>
                  <a:pt x="10821" y="0"/>
                </a:cubicBezTo>
                <a:cubicBezTo>
                  <a:pt x="10812" y="0"/>
                  <a:pt x="10803" y="0"/>
                  <a:pt x="10795" y="0"/>
                </a:cubicBezTo>
                <a:cubicBezTo>
                  <a:pt x="5424" y="0"/>
                  <a:pt x="968" y="5177"/>
                  <a:pt x="139" y="11955"/>
                </a:cubicBezTo>
                <a:cubicBezTo>
                  <a:pt x="48" y="12701"/>
                  <a:pt x="0" y="13465"/>
                  <a:pt x="0" y="14244"/>
                </a:cubicBezTo>
                <a:cubicBezTo>
                  <a:pt x="0" y="15024"/>
                  <a:pt x="48" y="15788"/>
                  <a:pt x="139" y="16534"/>
                </a:cubicBezTo>
                <a:cubicBezTo>
                  <a:pt x="280" y="18152"/>
                  <a:pt x="566" y="19711"/>
                  <a:pt x="982" y="21187"/>
                </a:cubicBezTo>
                <a:cubicBezTo>
                  <a:pt x="1059" y="21462"/>
                  <a:pt x="1293" y="21600"/>
                  <a:pt x="1500" y="21490"/>
                </a:cubicBezTo>
                <a:lnTo>
                  <a:pt x="4364" y="19969"/>
                </a:lnTo>
                <a:cubicBezTo>
                  <a:pt x="4376" y="13238"/>
                  <a:pt x="7928" y="7605"/>
                  <a:pt x="12693" y="6135"/>
                </a:cubicBezTo>
                <a:cubicBezTo>
                  <a:pt x="13234" y="5968"/>
                  <a:pt x="13789" y="5855"/>
                  <a:pt x="14356" y="5800"/>
                </a:cubicBezTo>
                <a:cubicBezTo>
                  <a:pt x="14374" y="5798"/>
                  <a:pt x="14391" y="5795"/>
                  <a:pt x="14409" y="5792"/>
                </a:cubicBezTo>
                <a:cubicBezTo>
                  <a:pt x="14439" y="5787"/>
                  <a:pt x="14470" y="5782"/>
                  <a:pt x="14501" y="5778"/>
                </a:cubicBezTo>
                <a:cubicBezTo>
                  <a:pt x="14592" y="5766"/>
                  <a:pt x="14684" y="5757"/>
                  <a:pt x="14776" y="5749"/>
                </a:cubicBezTo>
                <a:cubicBezTo>
                  <a:pt x="14799" y="5748"/>
                  <a:pt x="14823" y="5744"/>
                  <a:pt x="14845" y="5743"/>
                </a:cubicBezTo>
                <a:cubicBezTo>
                  <a:pt x="14852" y="5743"/>
                  <a:pt x="14859" y="5742"/>
                  <a:pt x="14867" y="5742"/>
                </a:cubicBezTo>
                <a:cubicBezTo>
                  <a:pt x="14977" y="5735"/>
                  <a:pt x="15085" y="5732"/>
                  <a:pt x="15194" y="5734"/>
                </a:cubicBezTo>
                <a:cubicBezTo>
                  <a:pt x="15212" y="5734"/>
                  <a:pt x="15231" y="5735"/>
                  <a:pt x="15249" y="5736"/>
                </a:cubicBezTo>
                <a:cubicBezTo>
                  <a:pt x="15347" y="5738"/>
                  <a:pt x="15445" y="5743"/>
                  <a:pt x="15542" y="5749"/>
                </a:cubicBezTo>
                <a:cubicBezTo>
                  <a:pt x="15553" y="5751"/>
                  <a:pt x="15563" y="5749"/>
                  <a:pt x="15574" y="5751"/>
                </a:cubicBezTo>
                <a:cubicBezTo>
                  <a:pt x="15616" y="5755"/>
                  <a:pt x="15658" y="5761"/>
                  <a:pt x="15699" y="5765"/>
                </a:cubicBezTo>
                <a:cubicBezTo>
                  <a:pt x="15748" y="5770"/>
                  <a:pt x="15798" y="5775"/>
                  <a:pt x="15846" y="5782"/>
                </a:cubicBezTo>
                <a:cubicBezTo>
                  <a:pt x="15897" y="5789"/>
                  <a:pt x="15947" y="5798"/>
                  <a:pt x="15997" y="5807"/>
                </a:cubicBezTo>
                <a:cubicBezTo>
                  <a:pt x="16050" y="5816"/>
                  <a:pt x="16102" y="5824"/>
                  <a:pt x="16155" y="5834"/>
                </a:cubicBezTo>
                <a:cubicBezTo>
                  <a:pt x="16195" y="5842"/>
                  <a:pt x="16235" y="5852"/>
                  <a:pt x="16275" y="5862"/>
                </a:cubicBezTo>
                <a:cubicBezTo>
                  <a:pt x="16337" y="5876"/>
                  <a:pt x="16400" y="5890"/>
                  <a:pt x="16462" y="5907"/>
                </a:cubicBezTo>
                <a:cubicBezTo>
                  <a:pt x="16486" y="5914"/>
                  <a:pt x="16508" y="5921"/>
                  <a:pt x="16532" y="5928"/>
                </a:cubicBezTo>
                <a:cubicBezTo>
                  <a:pt x="18653" y="6534"/>
                  <a:pt x="20385" y="8516"/>
                  <a:pt x="21165" y="11131"/>
                </a:cubicBezTo>
                <a:cubicBezTo>
                  <a:pt x="21167" y="11136"/>
                  <a:pt x="21169" y="11143"/>
                  <a:pt x="21170" y="11148"/>
                </a:cubicBezTo>
                <a:cubicBezTo>
                  <a:pt x="21173" y="11160"/>
                  <a:pt x="21177" y="11170"/>
                  <a:pt x="21180" y="11182"/>
                </a:cubicBezTo>
                <a:cubicBezTo>
                  <a:pt x="21201" y="11252"/>
                  <a:pt x="21221" y="11324"/>
                  <a:pt x="21239" y="11396"/>
                </a:cubicBezTo>
                <a:cubicBezTo>
                  <a:pt x="21251" y="11441"/>
                  <a:pt x="21265" y="11486"/>
                  <a:pt x="21276" y="11530"/>
                </a:cubicBezTo>
                <a:cubicBezTo>
                  <a:pt x="21280" y="11546"/>
                  <a:pt x="21283" y="11561"/>
                  <a:pt x="21287" y="11577"/>
                </a:cubicBezTo>
                <a:cubicBezTo>
                  <a:pt x="21301" y="11630"/>
                  <a:pt x="21312" y="11685"/>
                  <a:pt x="21325" y="11740"/>
                </a:cubicBezTo>
                <a:cubicBezTo>
                  <a:pt x="21340" y="11804"/>
                  <a:pt x="21356" y="11866"/>
                  <a:pt x="21370" y="11930"/>
                </a:cubicBezTo>
                <a:cubicBezTo>
                  <a:pt x="21375" y="11952"/>
                  <a:pt x="21379" y="11973"/>
                  <a:pt x="21383" y="11996"/>
                </a:cubicBezTo>
                <a:cubicBezTo>
                  <a:pt x="21388" y="12020"/>
                  <a:pt x="21393" y="12046"/>
                  <a:pt x="21397" y="12072"/>
                </a:cubicBezTo>
                <a:cubicBezTo>
                  <a:pt x="21417" y="12168"/>
                  <a:pt x="21435" y="12264"/>
                  <a:pt x="21452" y="12362"/>
                </a:cubicBezTo>
                <a:cubicBezTo>
                  <a:pt x="21459" y="12404"/>
                  <a:pt x="21466" y="12445"/>
                  <a:pt x="21472" y="12487"/>
                </a:cubicBezTo>
                <a:cubicBezTo>
                  <a:pt x="21488" y="12591"/>
                  <a:pt x="21504" y="12697"/>
                  <a:pt x="21518" y="12803"/>
                </a:cubicBezTo>
                <a:cubicBezTo>
                  <a:pt x="21524" y="12846"/>
                  <a:pt x="21529" y="12889"/>
                  <a:pt x="21534" y="12932"/>
                </a:cubicBezTo>
                <a:cubicBezTo>
                  <a:pt x="21544" y="13016"/>
                  <a:pt x="21553" y="13102"/>
                  <a:pt x="21561" y="13188"/>
                </a:cubicBezTo>
                <a:cubicBezTo>
                  <a:pt x="21563" y="13211"/>
                  <a:pt x="21565" y="13234"/>
                  <a:pt x="21567" y="13256"/>
                </a:cubicBezTo>
                <a:cubicBezTo>
                  <a:pt x="21571" y="13297"/>
                  <a:pt x="21575" y="13338"/>
                  <a:pt x="21578" y="13379"/>
                </a:cubicBezTo>
                <a:cubicBezTo>
                  <a:pt x="21587" y="13499"/>
                  <a:pt x="21594" y="13619"/>
                  <a:pt x="21600" y="13740"/>
                </a:cubicBezTo>
                <a:cubicBezTo>
                  <a:pt x="21598" y="12727"/>
                  <a:pt x="21306" y="10989"/>
                  <a:pt x="21306" y="10989"/>
                </a:cubicBezTo>
                <a:close/>
              </a:path>
            </a:pathLst>
          </a:custGeom>
          <a:solidFill>
            <a:srgbClr val="A5D1F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2"/>
          <p:cNvSpPr/>
          <p:nvPr/>
        </p:nvSpPr>
        <p:spPr>
          <a:xfrm>
            <a:off x="5051265" y="3051168"/>
            <a:ext cx="1958454" cy="1979375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FBFBF"/>
              </a:gs>
              <a:gs pos="100000">
                <a:srgbClr val="A5A5A5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th-TH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Lorem Ipsum</a:t>
            </a:r>
            <a:endParaRPr b="1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12"/>
          <p:cNvGrpSpPr/>
          <p:nvPr/>
        </p:nvGrpSpPr>
        <p:grpSpPr>
          <a:xfrm>
            <a:off x="4930108" y="3054282"/>
            <a:ext cx="2138777" cy="2094527"/>
            <a:chOff x="7646881" y="1729347"/>
            <a:chExt cx="3380619" cy="2901947"/>
          </a:xfrm>
        </p:grpSpPr>
        <p:pic>
          <p:nvPicPr>
            <p:cNvPr descr="A close up of a map&#10;&#10;Description automatically generated" id="449" name="Google Shape;449;p12"/>
            <p:cNvPicPr preferRelativeResize="0"/>
            <p:nvPr/>
          </p:nvPicPr>
          <p:blipFill rotWithShape="1">
            <a:blip r:embed="rId3">
              <a:alphaModFix/>
            </a:blip>
            <a:srcRect b="1537" l="47457" r="4721" t="46815"/>
            <a:stretch/>
          </p:blipFill>
          <p:spPr>
            <a:xfrm>
              <a:off x="7646881" y="1729347"/>
              <a:ext cx="3380619" cy="2901947"/>
            </a:xfrm>
            <a:prstGeom prst="ellipse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pic>
        <p:pic>
          <p:nvPicPr>
            <p:cNvPr descr="Image result for asean logo" id="450" name="Google Shape;45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31796" y="2478018"/>
              <a:ext cx="947473" cy="788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12"/>
            <p:cNvSpPr/>
            <p:nvPr/>
          </p:nvSpPr>
          <p:spPr>
            <a:xfrm>
              <a:off x="8324329" y="3674389"/>
              <a:ext cx="2080762" cy="498743"/>
            </a:xfrm>
            <a:prstGeom prst="rect">
              <a:avLst/>
            </a:prstGeom>
            <a:solidFill>
              <a:srgbClr val="FFFFFF">
                <a:alpha val="7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buFont typeface="Arial"/>
                <a:buNone/>
              </a:pPr>
              <a:r>
                <a:rPr b="1" i="0" lang="th-TH" sz="14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ASEAN Digital Hub</a:t>
              </a:r>
              <a:endParaRPr/>
            </a:p>
          </p:txBody>
        </p:sp>
      </p:grpSp>
      <p:sp>
        <p:nvSpPr>
          <p:cNvPr id="452" name="Google Shape;452;p12"/>
          <p:cNvSpPr txBox="1"/>
          <p:nvPr/>
        </p:nvSpPr>
        <p:spPr>
          <a:xfrm>
            <a:off x="1573285" y="4251566"/>
            <a:ext cx="21326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กระจายและเพิ่มศักยภาพ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53" name="Google Shape;453;p12"/>
          <p:cNvSpPr txBox="1"/>
          <p:nvPr/>
        </p:nvSpPr>
        <p:spPr>
          <a:xfrm>
            <a:off x="665728" y="4910472"/>
            <a:ext cx="374493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กระจายศูนย์ข้อมูลเพื่อสร้างการเข้าถึงในบริการ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เพิ่มศักยภาพของศูนย์ข้อมูล ผ่านการยกระดับมาตรฐานศูนย์ข้อมูล และการประยุกต์ใช้งานเทคโนโลยีรูปแบบใหม่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สนับสนุนการร่วมลงทุนจากผู้ให้บริการข้อมูลระดับโลก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54" name="Google Shape;454;p12"/>
          <p:cNvSpPr txBox="1"/>
          <p:nvPr/>
        </p:nvSpPr>
        <p:spPr>
          <a:xfrm>
            <a:off x="8579488" y="4251566"/>
            <a:ext cx="20915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ขยายความจุข้อมูล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55" name="Google Shape;455;p12"/>
          <p:cNvSpPr txBox="1"/>
          <p:nvPr/>
        </p:nvSpPr>
        <p:spPr>
          <a:xfrm>
            <a:off x="8488009" y="5002805"/>
            <a:ext cx="318084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ขยายความจุของโครงสร้างพื้นฐานการเชื่อมต่อระหว่างประเทศ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ยกระดับการเชื่อมต่อระหว่างประเทศ เพื่อเพิ่มการไหลเวียนและรองรับทราฟฟิก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56" name="Google Shape;456;p12"/>
          <p:cNvSpPr txBox="1"/>
          <p:nvPr/>
        </p:nvSpPr>
        <p:spPr>
          <a:xfrm>
            <a:off x="1686850" y="1828146"/>
            <a:ext cx="19880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ส่งเสริมการใช้งาน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57" name="Google Shape;457;p12"/>
          <p:cNvSpPr txBox="1"/>
          <p:nvPr/>
        </p:nvSpPr>
        <p:spPr>
          <a:xfrm>
            <a:off x="665728" y="2467994"/>
            <a:ext cx="293665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ส่งเสริมการประยุกต์ใช้บริการคลาวด์แทนการใช้งานศูนย์ข้อมูลแบบดั้งเดิม ทั้งจากฝั่งภาครัฐ และภาคเอกชน</a:t>
            </a:r>
            <a:endParaRPr/>
          </a:p>
        </p:txBody>
      </p:sp>
      <p:sp>
        <p:nvSpPr>
          <p:cNvPr id="458" name="Google Shape;458;p12"/>
          <p:cNvSpPr txBox="1"/>
          <p:nvPr/>
        </p:nvSpPr>
        <p:spPr>
          <a:xfrm>
            <a:off x="8488009" y="2467994"/>
            <a:ext cx="318084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พัฒนาเส้นทางเคเบิลภาคพื้นดินเพิ่มเติมในเส้นทางยุทธศาสตร์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ส่งเสริมการเปิดให้เข้าถึงวงจรเคเบิลใต้น้ำ </a:t>
            </a:r>
            <a:b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(Open Access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59" name="Google Shape;459;p12"/>
          <p:cNvSpPr txBox="1"/>
          <p:nvPr/>
        </p:nvSpPr>
        <p:spPr>
          <a:xfrm>
            <a:off x="8308974" y="1920479"/>
            <a:ext cx="25803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พัฒนาเส้นทางยุทธศาสตร์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0" name="Google Shape;460;p12"/>
          <p:cNvSpPr/>
          <p:nvPr/>
        </p:nvSpPr>
        <p:spPr>
          <a:xfrm>
            <a:off x="563211" y="1735806"/>
            <a:ext cx="657901" cy="627413"/>
          </a:xfrm>
          <a:prstGeom prst="ellipse">
            <a:avLst/>
          </a:prstGeom>
          <a:solidFill>
            <a:srgbClr val="A5D1F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id="461" name="Google Shape;46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3212" y="1813523"/>
            <a:ext cx="501483" cy="50148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2"/>
          <p:cNvSpPr/>
          <p:nvPr/>
        </p:nvSpPr>
        <p:spPr>
          <a:xfrm>
            <a:off x="563210" y="4172592"/>
            <a:ext cx="657901" cy="627413"/>
          </a:xfrm>
          <a:prstGeom prst="ellipse">
            <a:avLst/>
          </a:prstGeom>
          <a:solidFill>
            <a:srgbClr val="B6BABC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63" name="Google Shape;463;p12"/>
          <p:cNvSpPr/>
          <p:nvPr/>
        </p:nvSpPr>
        <p:spPr>
          <a:xfrm>
            <a:off x="11038206" y="4172592"/>
            <a:ext cx="657902" cy="627413"/>
          </a:xfrm>
          <a:prstGeom prst="ellipse">
            <a:avLst/>
          </a:prstGeom>
          <a:solidFill>
            <a:srgbClr val="0E3699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64" name="Google Shape;464;p12"/>
          <p:cNvSpPr/>
          <p:nvPr/>
        </p:nvSpPr>
        <p:spPr>
          <a:xfrm>
            <a:off x="11038206" y="1731924"/>
            <a:ext cx="657901" cy="627413"/>
          </a:xfrm>
          <a:prstGeom prst="ellipse">
            <a:avLst/>
          </a:prstGeom>
          <a:solidFill>
            <a:srgbClr val="3987F6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descr="Users" id="465" name="Google Shape;46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0920" y="1847891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bulb" id="466" name="Google Shape;46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30027" y="4268434"/>
            <a:ext cx="435728" cy="43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019" y="4287222"/>
            <a:ext cx="398152" cy="39815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2"/>
          <p:cNvSpPr txBox="1"/>
          <p:nvPr/>
        </p:nvSpPr>
        <p:spPr>
          <a:xfrm>
            <a:off x="4114160" y="2898195"/>
            <a:ext cx="10523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ส่งเสริมการ</a:t>
            </a:r>
            <a:b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ใช้งาน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9" name="Google Shape;469;p12"/>
          <p:cNvSpPr txBox="1"/>
          <p:nvPr/>
        </p:nvSpPr>
        <p:spPr>
          <a:xfrm>
            <a:off x="4891009" y="5160232"/>
            <a:ext cx="14214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กระจาย</a:t>
            </a:r>
            <a:b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และเพิ่มศักยภาพ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70" name="Google Shape;470;p12"/>
          <p:cNvSpPr txBox="1"/>
          <p:nvPr/>
        </p:nvSpPr>
        <p:spPr>
          <a:xfrm>
            <a:off x="6891294" y="4604756"/>
            <a:ext cx="1074476" cy="707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ขยายความจุข้อมูล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71" name="Google Shape;471;p12"/>
          <p:cNvSpPr txBox="1"/>
          <p:nvPr/>
        </p:nvSpPr>
        <p:spPr>
          <a:xfrm>
            <a:off x="5953848" y="2030867"/>
            <a:ext cx="134792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พัฒนาเส้นทางยุทธศาสตร์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ตัวอย่างการทดลองการประยุกต์ใช้เทคโนโลยี 5G ของไทยในภาคอุตสาหกรรมอื่น ๆ เพิ่มเติม ได้แก่ ภาคการท่องเที่ยว ภาคการเงิน ภาคการศึกษา ภาคการค้าส่งและค้าปลีก และภาคโทรคมนาคม</a:t>
            </a:r>
            <a:endParaRPr sz="2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77" name="Google Shape;477;p13"/>
          <p:cNvSpPr/>
          <p:nvPr/>
        </p:nvSpPr>
        <p:spPr>
          <a:xfrm rot="-4067957">
            <a:off x="7797037" y="4714740"/>
            <a:ext cx="488480" cy="922467"/>
          </a:xfrm>
          <a:prstGeom prst="triangle">
            <a:avLst>
              <a:gd fmla="val 46304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8" name="Google Shape;478;p13"/>
          <p:cNvGraphicFramePr/>
          <p:nvPr/>
        </p:nvGraphicFramePr>
        <p:xfrm>
          <a:off x="2811355" y="1534025"/>
          <a:ext cx="6519197" cy="440308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479" name="Google Shape;479;p13"/>
          <p:cNvSpPr/>
          <p:nvPr/>
        </p:nvSpPr>
        <p:spPr>
          <a:xfrm rot="4190545">
            <a:off x="3897832" y="4842084"/>
            <a:ext cx="492972" cy="828903"/>
          </a:xfrm>
          <a:prstGeom prst="triangle">
            <a:avLst>
              <a:gd fmla="val 46304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3"/>
          <p:cNvSpPr/>
          <p:nvPr/>
        </p:nvSpPr>
        <p:spPr>
          <a:xfrm flipH="1" rot="-7243452">
            <a:off x="7614411" y="1264100"/>
            <a:ext cx="457453" cy="1119201"/>
          </a:xfrm>
          <a:prstGeom prst="triangle">
            <a:avLst>
              <a:gd fmla="val 46304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8220379" y="1334954"/>
            <a:ext cx="3581375" cy="461665"/>
          </a:xfrm>
          <a:prstGeom prst="rect">
            <a:avLst/>
          </a:prstGeom>
          <a:solidFill>
            <a:srgbClr val="A5D1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นิคมอุตสาหกรรมและธุรกิจภาคขนส่ง</a:t>
            </a:r>
            <a:endParaRPr b="1" i="0" sz="24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82" name="Google Shape;482;p13"/>
          <p:cNvSpPr/>
          <p:nvPr/>
        </p:nvSpPr>
        <p:spPr>
          <a:xfrm rot="6988125">
            <a:off x="4073375" y="1231816"/>
            <a:ext cx="456603" cy="1183250"/>
          </a:xfrm>
          <a:prstGeom prst="triangle">
            <a:avLst>
              <a:gd fmla="val 46304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3"/>
          <p:cNvSpPr/>
          <p:nvPr/>
        </p:nvSpPr>
        <p:spPr>
          <a:xfrm>
            <a:off x="420518" y="1357133"/>
            <a:ext cx="3464003" cy="461665"/>
          </a:xfrm>
          <a:prstGeom prst="rect">
            <a:avLst/>
          </a:prstGeom>
          <a:solidFill>
            <a:srgbClr val="2993D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โครงสร้างพื้นฐานทางขนส่งที่พร้อม</a:t>
            </a:r>
            <a:endParaRPr b="1" i="0" sz="24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84" name="Google Shape;484;p13"/>
          <p:cNvSpPr/>
          <p:nvPr/>
        </p:nvSpPr>
        <p:spPr>
          <a:xfrm>
            <a:off x="8374650" y="5102668"/>
            <a:ext cx="3445875" cy="461665"/>
          </a:xfrm>
          <a:prstGeom prst="rect">
            <a:avLst/>
          </a:prstGeom>
          <a:solidFill>
            <a:srgbClr val="2993D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10 อุตสาหกรรมเป้าหมาย</a:t>
            </a:r>
            <a:endParaRPr b="1" i="0" sz="24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85" name="Google Shape;485;p13"/>
          <p:cNvSpPr/>
          <p:nvPr/>
        </p:nvSpPr>
        <p:spPr>
          <a:xfrm>
            <a:off x="420517" y="5170248"/>
            <a:ext cx="3408920" cy="461665"/>
          </a:xfrm>
          <a:prstGeom prst="rect">
            <a:avLst/>
          </a:prstGeom>
          <a:solidFill>
            <a:srgbClr val="A5D1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เทคโนโลยี </a:t>
            </a:r>
            <a:r>
              <a:rPr b="1" i="0" lang="th-TH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5G</a:t>
            </a:r>
            <a:endParaRPr/>
          </a:p>
        </p:txBody>
      </p:sp>
      <p:pic>
        <p:nvPicPr>
          <p:cNvPr descr="5g free icon" id="486" name="Google Shape;4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980" y="4970249"/>
            <a:ext cx="504542" cy="4928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tory free icon" id="487" name="Google Shape;4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0983" y="2021469"/>
            <a:ext cx="505542" cy="505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istics free icon" id="488" name="Google Shape;48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2766" y="2058440"/>
            <a:ext cx="478971" cy="4789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in free icon" id="489" name="Google Shape;48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3978" y="3458621"/>
            <a:ext cx="557221" cy="557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rget free icon" id="490" name="Google Shape;49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76943" y="4907356"/>
            <a:ext cx="579631" cy="57963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3"/>
          <p:cNvSpPr/>
          <p:nvPr/>
        </p:nvSpPr>
        <p:spPr>
          <a:xfrm>
            <a:off x="378477" y="1840839"/>
            <a:ext cx="37414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ห่างจากรุงเทพ 220 กม.</a:t>
            </a:r>
            <a:endParaRPr b="0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ท่าเรือแหลมฉบังและอุตสาหกรรมมาบตาพุด</a:t>
            </a:r>
            <a:endParaRPr/>
          </a:p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สนามบินอู่ตะเภา</a:t>
            </a:r>
            <a:endParaRPr b="0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95975" y="3713298"/>
            <a:ext cx="366143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84% คือลงทุนใน 10 อุตสาหกรรมเป้าหมาย</a:t>
            </a:r>
            <a:endParaRPr/>
          </a:p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การจ้างแรงงานมีทักษะ ร้อยละ 39 ซึ่งสูงกว่าค่าเฉลี่ยของทั่วประเทศ</a:t>
            </a:r>
            <a:endParaRPr b="0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415672" y="3291186"/>
            <a:ext cx="3464002" cy="461665"/>
          </a:xfrm>
          <a:prstGeom prst="rect">
            <a:avLst/>
          </a:prstGeom>
          <a:solidFill>
            <a:srgbClr val="05347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ศูนย์กลางการลงทุน</a:t>
            </a:r>
            <a:endParaRPr b="1" i="0" sz="24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8190193" y="1776377"/>
            <a:ext cx="36451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ร้อยละ 55 ของนิคมอุตสาหกรรม ตั้งอยู่ใน EEC</a:t>
            </a:r>
            <a:endParaRPr b="0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ร้อยละ 13 ของธุรกิจภาคขนส่งตั้งอยู่ใน EEC</a:t>
            </a:r>
            <a:endParaRPr/>
          </a:p>
        </p:txBody>
      </p:sp>
      <p:sp>
        <p:nvSpPr>
          <p:cNvPr id="495" name="Google Shape;495;p13"/>
          <p:cNvSpPr/>
          <p:nvPr/>
        </p:nvSpPr>
        <p:spPr>
          <a:xfrm>
            <a:off x="415672" y="5609045"/>
            <a:ext cx="40733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5G testbed ณ ม. เกษตรศาสตร์ วิทยาเขตศรีราชา</a:t>
            </a:r>
            <a:endParaRPr/>
          </a:p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พื้นที่แรก ๆ ที่จะได้รับการจัดให้มีโครงข่าย 5G*</a:t>
            </a:r>
            <a:endParaRPr/>
          </a:p>
        </p:txBody>
      </p:sp>
      <p:sp>
        <p:nvSpPr>
          <p:cNvPr id="496" name="Google Shape;496;p13"/>
          <p:cNvSpPr/>
          <p:nvPr/>
        </p:nvSpPr>
        <p:spPr>
          <a:xfrm>
            <a:off x="8240044" y="3254891"/>
            <a:ext cx="3581375" cy="461665"/>
          </a:xfrm>
          <a:prstGeom prst="rect">
            <a:avLst/>
          </a:prstGeom>
          <a:solidFill>
            <a:srgbClr val="05347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เมืองอัจฉริยะและเมืองท่องเที่ยว</a:t>
            </a:r>
            <a:endParaRPr b="1" i="0" sz="24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8220379" y="4354420"/>
            <a:ext cx="1720173" cy="61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หนึ่งในเมืองนำรองของเมืองอัจฉริยะ</a:t>
            </a:r>
            <a:endParaRPr/>
          </a:p>
        </p:txBody>
      </p:sp>
      <p:pic>
        <p:nvPicPr>
          <p:cNvPr id="498" name="Google Shape;498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05545" y="2434682"/>
            <a:ext cx="2693459" cy="2676063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99" name="Google Shape;499;p13"/>
          <p:cNvGrpSpPr/>
          <p:nvPr/>
        </p:nvGrpSpPr>
        <p:grpSpPr>
          <a:xfrm>
            <a:off x="5416320" y="3264881"/>
            <a:ext cx="1184832" cy="1015663"/>
            <a:chOff x="3993991" y="715233"/>
            <a:chExt cx="1184832" cy="1015663"/>
          </a:xfrm>
        </p:grpSpPr>
        <p:sp>
          <p:nvSpPr>
            <p:cNvPr id="500" name="Google Shape;500;p13"/>
            <p:cNvSpPr/>
            <p:nvPr/>
          </p:nvSpPr>
          <p:spPr>
            <a:xfrm>
              <a:off x="4119904" y="715233"/>
              <a:ext cx="1058919" cy="10156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 result for EEC thailand" id="501" name="Google Shape;501;p13"/>
            <p:cNvPicPr preferRelativeResize="0"/>
            <p:nvPr/>
          </p:nvPicPr>
          <p:blipFill rotWithShape="1">
            <a:blip r:embed="rId10">
              <a:alphaModFix/>
            </a:blip>
            <a:srcRect b="-6670" l="0" r="61017" t="-1"/>
            <a:stretch/>
          </p:blipFill>
          <p:spPr>
            <a:xfrm>
              <a:off x="3993991" y="750058"/>
              <a:ext cx="621747" cy="9251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2" name="Google Shape;502;p13"/>
          <p:cNvSpPr txBox="1"/>
          <p:nvPr/>
        </p:nvSpPr>
        <p:spPr>
          <a:xfrm>
            <a:off x="5863978" y="3359784"/>
            <a:ext cx="7887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A1F"/>
              </a:buClr>
              <a:buSzPts val="4000"/>
              <a:buFont typeface="Sarabun"/>
              <a:buNone/>
            </a:pPr>
            <a:r>
              <a:rPr b="1" i="0" lang="th-TH" sz="4000" u="none" cap="none" strike="noStrike">
                <a:solidFill>
                  <a:srgbClr val="FFAA1F"/>
                </a:solidFill>
                <a:latin typeface="Sarabun"/>
                <a:ea typeface="Sarabun"/>
                <a:cs typeface="Sarabun"/>
                <a:sym typeface="Sarabun"/>
              </a:rPr>
              <a:t>EEC</a:t>
            </a:r>
            <a:endParaRPr/>
          </a:p>
        </p:txBody>
      </p:sp>
      <p:pic>
        <p:nvPicPr>
          <p:cNvPr descr="A close up of a logo&#10;&#10;Description automatically generated" id="503" name="Google Shape;503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83350" y="3440974"/>
            <a:ext cx="537541" cy="537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13"/>
          <p:cNvGrpSpPr/>
          <p:nvPr/>
        </p:nvGrpSpPr>
        <p:grpSpPr>
          <a:xfrm>
            <a:off x="8682736" y="5595365"/>
            <a:ext cx="2694201" cy="822857"/>
            <a:chOff x="8541834" y="5781023"/>
            <a:chExt cx="2818465" cy="911718"/>
          </a:xfrm>
        </p:grpSpPr>
        <p:pic>
          <p:nvPicPr>
            <p:cNvPr descr="A close up of a logo&#10;&#10;Description automatically generated" id="505" name="Google Shape;505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541834" y="5781023"/>
              <a:ext cx="379092" cy="379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506" name="Google Shape;506;p1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050390" y="5857233"/>
              <a:ext cx="280162" cy="280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507" name="Google Shape;507;p1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460016" y="5793253"/>
              <a:ext cx="379092" cy="379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508" name="Google Shape;508;p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455318" y="5807375"/>
              <a:ext cx="379091" cy="37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509" name="Google Shape;509;p1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977642" y="5812502"/>
              <a:ext cx="409626" cy="409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uck" id="510" name="Google Shape;510;p1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753512" y="6186466"/>
              <a:ext cx="461665" cy="461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eart with pulse" id="511" name="Google Shape;511;p1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897014" y="6194708"/>
              <a:ext cx="498033" cy="498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st tubes" id="512" name="Google Shape;512;p1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429290" y="6222128"/>
              <a:ext cx="379092" cy="379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mart Phone" id="513" name="Google Shape;513;p1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0560800" y="6252015"/>
              <a:ext cx="395492" cy="395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514" name="Google Shape;514;p1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0946615" y="5781023"/>
              <a:ext cx="413685" cy="413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 result for กระทรวงดีอี" id="515" name="Google Shape;515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723038" y="5765100"/>
            <a:ext cx="481927" cy="484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มหาวิทยาลัยเกษตร ศ" id="516" name="Google Shape;516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19904" y="5750795"/>
            <a:ext cx="513325" cy="484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517" name="Google Shape;517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701887" y="3869839"/>
            <a:ext cx="522855" cy="49366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13"/>
          <p:cNvSpPr/>
          <p:nvPr/>
        </p:nvSpPr>
        <p:spPr>
          <a:xfrm>
            <a:off x="10086659" y="4332040"/>
            <a:ext cx="1870115" cy="63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พ.ศ. 2559 มีนักท่องเที่ยว 26 ล้านคน</a:t>
            </a:r>
            <a:endParaRPr b="0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A close up of a logo&#10;&#10;Description automatically generated" id="519" name="Google Shape;519;p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782152" y="3825959"/>
            <a:ext cx="537541" cy="537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4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th-TH"/>
              <a:t>The relevant data to 5G development in Thailand in all industry verticals will be systematically collected by means of “Thailand 5G Development Tracker”.</a:t>
            </a:r>
            <a:endParaRPr/>
          </a:p>
        </p:txBody>
      </p:sp>
      <p:sp>
        <p:nvSpPr>
          <p:cNvPr id="525" name="Google Shape;525;p14"/>
          <p:cNvSpPr/>
          <p:nvPr/>
        </p:nvSpPr>
        <p:spPr>
          <a:xfrm>
            <a:off x="2775381" y="2860771"/>
            <a:ext cx="6468910" cy="3234456"/>
          </a:xfrm>
          <a:custGeom>
            <a:rect b="b" l="l" r="r" t="t"/>
            <a:pathLst>
              <a:path extrusionOk="0" h="3234456" w="6468910">
                <a:moveTo>
                  <a:pt x="3234455" y="0"/>
                </a:moveTo>
                <a:cubicBezTo>
                  <a:pt x="5020795" y="0"/>
                  <a:pt x="6468910" y="1448115"/>
                  <a:pt x="6468910" y="3234455"/>
                </a:cubicBezTo>
                <a:lnTo>
                  <a:pt x="6468910" y="3234456"/>
                </a:lnTo>
                <a:lnTo>
                  <a:pt x="5296549" y="3234456"/>
                </a:lnTo>
                <a:cubicBezTo>
                  <a:pt x="5296549" y="2095593"/>
                  <a:pt x="4373319" y="1172363"/>
                  <a:pt x="3234456" y="1172363"/>
                </a:cubicBezTo>
                <a:cubicBezTo>
                  <a:pt x="2095593" y="1172363"/>
                  <a:pt x="1172363" y="2095593"/>
                  <a:pt x="1172363" y="3234456"/>
                </a:cubicBezTo>
                <a:lnTo>
                  <a:pt x="0" y="3234456"/>
                </a:lnTo>
                <a:lnTo>
                  <a:pt x="0" y="3234455"/>
                </a:lnTo>
                <a:cubicBezTo>
                  <a:pt x="0" y="1448115"/>
                  <a:pt x="1448115" y="0"/>
                  <a:pt x="3234455" y="0"/>
                </a:cubicBezTo>
                <a:close/>
              </a:path>
            </a:pathLst>
          </a:custGeom>
          <a:solidFill>
            <a:srgbClr val="D8D8D8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41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4"/>
          <p:cNvSpPr/>
          <p:nvPr/>
        </p:nvSpPr>
        <p:spPr>
          <a:xfrm>
            <a:off x="6009837" y="3091677"/>
            <a:ext cx="1500188" cy="1573213"/>
          </a:xfrm>
          <a:custGeom>
            <a:rect b="b" l="l" r="r" t="t"/>
            <a:pathLst>
              <a:path extrusionOk="0" h="2520" w="2407">
                <a:moveTo>
                  <a:pt x="0" y="0"/>
                </a:moveTo>
                <a:cubicBezTo>
                  <a:pt x="845" y="0"/>
                  <a:pt x="1676" y="222"/>
                  <a:pt x="2407" y="644"/>
                </a:cubicBezTo>
                <a:lnTo>
                  <a:pt x="1324" y="2520"/>
                </a:lnTo>
                <a:cubicBezTo>
                  <a:pt x="922" y="2288"/>
                  <a:pt x="465" y="2166"/>
                  <a:pt x="0" y="2166"/>
                </a:cubicBezTo>
                <a:lnTo>
                  <a:pt x="0" y="0"/>
                </a:lnTo>
                <a:close/>
              </a:path>
            </a:pathLst>
          </a:custGeom>
          <a:solidFill>
            <a:srgbClr val="2174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41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4"/>
          <p:cNvSpPr/>
          <p:nvPr/>
        </p:nvSpPr>
        <p:spPr>
          <a:xfrm>
            <a:off x="6835337" y="3493315"/>
            <a:ext cx="1771650" cy="1776413"/>
          </a:xfrm>
          <a:custGeom>
            <a:rect b="b" l="l" r="r" t="t"/>
            <a:pathLst>
              <a:path extrusionOk="0" h="2845" w="2845">
                <a:moveTo>
                  <a:pt x="1083" y="0"/>
                </a:moveTo>
                <a:cubicBezTo>
                  <a:pt x="1815" y="423"/>
                  <a:pt x="2423" y="1031"/>
                  <a:pt x="2845" y="1762"/>
                </a:cubicBezTo>
                <a:lnTo>
                  <a:pt x="969" y="2845"/>
                </a:lnTo>
                <a:cubicBezTo>
                  <a:pt x="737" y="2443"/>
                  <a:pt x="403" y="2109"/>
                  <a:pt x="0" y="1876"/>
                </a:cubicBezTo>
                <a:lnTo>
                  <a:pt x="1083" y="0"/>
                </a:lnTo>
                <a:close/>
              </a:path>
            </a:pathLst>
          </a:custGeom>
          <a:solidFill>
            <a:srgbClr val="79BA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41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4"/>
          <p:cNvSpPr/>
          <p:nvPr/>
        </p:nvSpPr>
        <p:spPr>
          <a:xfrm>
            <a:off x="7438587" y="4593452"/>
            <a:ext cx="1570038" cy="1501775"/>
          </a:xfrm>
          <a:custGeom>
            <a:rect b="b" l="l" r="r" t="t"/>
            <a:pathLst>
              <a:path extrusionOk="0" h="2407" w="2521">
                <a:moveTo>
                  <a:pt x="1876" y="0"/>
                </a:moveTo>
                <a:cubicBezTo>
                  <a:pt x="2299" y="732"/>
                  <a:pt x="2521" y="1562"/>
                  <a:pt x="2521" y="2407"/>
                </a:cubicBezTo>
                <a:lnTo>
                  <a:pt x="355" y="2407"/>
                </a:lnTo>
                <a:cubicBezTo>
                  <a:pt x="355" y="1942"/>
                  <a:pt x="233" y="1486"/>
                  <a:pt x="0" y="1083"/>
                </a:cubicBezTo>
                <a:lnTo>
                  <a:pt x="1876" y="0"/>
                </a:lnTo>
                <a:close/>
              </a:path>
            </a:pathLst>
          </a:custGeom>
          <a:solidFill>
            <a:srgbClr val="79BA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41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4"/>
          <p:cNvSpPr/>
          <p:nvPr/>
        </p:nvSpPr>
        <p:spPr>
          <a:xfrm>
            <a:off x="3011049" y="4593452"/>
            <a:ext cx="1571625" cy="1501775"/>
          </a:xfrm>
          <a:custGeom>
            <a:rect b="b" l="l" r="r" t="t"/>
            <a:pathLst>
              <a:path extrusionOk="0" h="2407" w="2521">
                <a:moveTo>
                  <a:pt x="0" y="2407"/>
                </a:moveTo>
                <a:cubicBezTo>
                  <a:pt x="0" y="1562"/>
                  <a:pt x="222" y="732"/>
                  <a:pt x="645" y="0"/>
                </a:cubicBezTo>
                <a:lnTo>
                  <a:pt x="2521" y="1083"/>
                </a:lnTo>
                <a:cubicBezTo>
                  <a:pt x="2288" y="1486"/>
                  <a:pt x="2166" y="1942"/>
                  <a:pt x="2166" y="2407"/>
                </a:cubicBezTo>
                <a:lnTo>
                  <a:pt x="0" y="2407"/>
                </a:lnTo>
                <a:close/>
              </a:path>
            </a:pathLst>
          </a:custGeom>
          <a:solidFill>
            <a:srgbClr val="082D8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41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3412687" y="3493315"/>
            <a:ext cx="1773238" cy="1776413"/>
          </a:xfrm>
          <a:custGeom>
            <a:rect b="b" l="l" r="r" t="t"/>
            <a:pathLst>
              <a:path extrusionOk="0" h="2845" w="2845">
                <a:moveTo>
                  <a:pt x="0" y="1762"/>
                </a:moveTo>
                <a:cubicBezTo>
                  <a:pt x="422" y="1031"/>
                  <a:pt x="1030" y="423"/>
                  <a:pt x="1762" y="0"/>
                </a:cubicBezTo>
                <a:lnTo>
                  <a:pt x="2845" y="1876"/>
                </a:lnTo>
                <a:cubicBezTo>
                  <a:pt x="2442" y="2109"/>
                  <a:pt x="2108" y="2443"/>
                  <a:pt x="1876" y="2845"/>
                </a:cubicBezTo>
                <a:lnTo>
                  <a:pt x="0" y="1762"/>
                </a:lnTo>
                <a:close/>
              </a:path>
            </a:pathLst>
          </a:custGeom>
          <a:solidFill>
            <a:srgbClr val="082D8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41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4"/>
          <p:cNvSpPr/>
          <p:nvPr/>
        </p:nvSpPr>
        <p:spPr>
          <a:xfrm>
            <a:off x="4511237" y="3091677"/>
            <a:ext cx="1498600" cy="1573213"/>
          </a:xfrm>
          <a:custGeom>
            <a:rect b="b" l="l" r="r" t="t"/>
            <a:pathLst>
              <a:path extrusionOk="0" h="2520" w="2406">
                <a:moveTo>
                  <a:pt x="0" y="644"/>
                </a:moveTo>
                <a:cubicBezTo>
                  <a:pt x="731" y="222"/>
                  <a:pt x="1562" y="0"/>
                  <a:pt x="2406" y="0"/>
                </a:cubicBezTo>
                <a:lnTo>
                  <a:pt x="2406" y="2166"/>
                </a:lnTo>
                <a:cubicBezTo>
                  <a:pt x="1942" y="2166"/>
                  <a:pt x="1485" y="2288"/>
                  <a:pt x="1083" y="2520"/>
                </a:cubicBezTo>
                <a:lnTo>
                  <a:pt x="0" y="644"/>
                </a:lnTo>
                <a:close/>
              </a:path>
            </a:pathLst>
          </a:custGeom>
          <a:solidFill>
            <a:srgbClr val="2174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41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4"/>
          <p:cNvSpPr/>
          <p:nvPr/>
        </p:nvSpPr>
        <p:spPr>
          <a:xfrm>
            <a:off x="3947743" y="4033134"/>
            <a:ext cx="4124186" cy="2062093"/>
          </a:xfrm>
          <a:custGeom>
            <a:rect b="b" l="l" r="r" t="t"/>
            <a:pathLst>
              <a:path extrusionOk="0" h="2062093" w="4124186">
                <a:moveTo>
                  <a:pt x="2062093" y="0"/>
                </a:moveTo>
                <a:cubicBezTo>
                  <a:pt x="3200956" y="0"/>
                  <a:pt x="4124186" y="923230"/>
                  <a:pt x="4124186" y="2062093"/>
                </a:cubicBezTo>
                <a:lnTo>
                  <a:pt x="3711660" y="2062093"/>
                </a:lnTo>
                <a:cubicBezTo>
                  <a:pt x="3711660" y="1624050"/>
                  <a:pt x="3537868" y="1204102"/>
                  <a:pt x="3228905" y="893977"/>
                </a:cubicBezTo>
                <a:lnTo>
                  <a:pt x="3229087" y="893693"/>
                </a:lnTo>
                <a:cubicBezTo>
                  <a:pt x="2919425" y="584195"/>
                  <a:pt x="2500105" y="410102"/>
                  <a:pt x="2062093" y="410102"/>
                </a:cubicBezTo>
                <a:cubicBezTo>
                  <a:pt x="1624903" y="410102"/>
                  <a:pt x="1205773" y="584195"/>
                  <a:pt x="896253" y="893693"/>
                </a:cubicBezTo>
                <a:lnTo>
                  <a:pt x="895280" y="893977"/>
                </a:lnTo>
                <a:cubicBezTo>
                  <a:pt x="586317" y="1204102"/>
                  <a:pt x="412525" y="1624050"/>
                  <a:pt x="412525" y="2062093"/>
                </a:cubicBezTo>
                <a:lnTo>
                  <a:pt x="0" y="2062093"/>
                </a:lnTo>
                <a:cubicBezTo>
                  <a:pt x="0" y="923230"/>
                  <a:pt x="923230" y="0"/>
                  <a:pt x="2062093" y="0"/>
                </a:cubicBez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41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4"/>
          <p:cNvSpPr/>
          <p:nvPr/>
        </p:nvSpPr>
        <p:spPr>
          <a:xfrm>
            <a:off x="1353792" y="6031353"/>
            <a:ext cx="9312088" cy="12774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41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4"/>
          <p:cNvSpPr txBox="1"/>
          <p:nvPr/>
        </p:nvSpPr>
        <p:spPr>
          <a:xfrm>
            <a:off x="3197902" y="1626872"/>
            <a:ext cx="511482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จำต้องมีการหารือร่วมกันระหว่างหน่วยงานที่เกี่ยวข้อง เพื่อกำหนดตัวชี้วัดร่วม (Joint KPI) รวมถึงจัดทำแผนบูรณาการการดำเนินงานรายยุทธศาสตร์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เพื่อช่วยให้การดำเนินงานที่มีทิศทางชัดเจนและสามารถมุ่งสู่การปฏิบัติได้จริง 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35" name="Google Shape;535;p14"/>
          <p:cNvSpPr txBox="1"/>
          <p:nvPr/>
        </p:nvSpPr>
        <p:spPr>
          <a:xfrm>
            <a:off x="984381" y="3076635"/>
            <a:ext cx="25902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การสร้างการมีส่วนร่วมใน</a:t>
            </a:r>
            <a:b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การจัดทำแผนแม่บท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36" name="Google Shape;536;p14"/>
          <p:cNvSpPr txBox="1"/>
          <p:nvPr/>
        </p:nvSpPr>
        <p:spPr>
          <a:xfrm>
            <a:off x="636648" y="3797063"/>
            <a:ext cx="233231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หน่วยงานที่เกี่ยวข้องจำต้องมีส่วนร่วมในการจัดทำแผนแม่บทฉบับนี้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เพื่อให้เกิดการเตรียมพร้อม รับรู้รับทราบ และสามารถวางแผนหรือดำเนินการแผนงานกิจกรรม/โครงการ ที่สอดคล้องกับแผนแม่บทการพัฒนาฉบับนี้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37" name="Google Shape;537;p14"/>
          <p:cNvSpPr txBox="1"/>
          <p:nvPr/>
        </p:nvSpPr>
        <p:spPr>
          <a:xfrm>
            <a:off x="9271145" y="3003761"/>
            <a:ext cx="21301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การติดตามความก้าวหน้า</a:t>
            </a:r>
            <a:b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ตามแผนแม่บท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38" name="Google Shape;538;p14"/>
          <p:cNvSpPr txBox="1"/>
          <p:nvPr/>
        </p:nvSpPr>
        <p:spPr>
          <a:xfrm>
            <a:off x="9212696" y="3797063"/>
            <a:ext cx="243795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จำต้องมีการติดตามความก้าวหน้าของการดำเนินงานจากแต่ละหน่วยงานที่เกี่ยวข้อง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เพื่อให้สามารถปรับปรุงแก้ไขปัญหาหรืออุปสรรคที่อาจเกิดขึ้นระหว่างการดำเนินการ และตระเตรียมแผนการสำหรับการดำเนินงานในอนาคตต่อไปได้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39" name="Google Shape;539;p14"/>
          <p:cNvSpPr/>
          <p:nvPr/>
        </p:nvSpPr>
        <p:spPr>
          <a:xfrm>
            <a:off x="5738375" y="3226701"/>
            <a:ext cx="570790" cy="742560"/>
          </a:xfrm>
          <a:custGeom>
            <a:rect b="b" l="l" r="r" t="t"/>
            <a:pathLst>
              <a:path extrusionOk="0" h="558575" w="345787">
                <a:moveTo>
                  <a:pt x="129669" y="518677"/>
                </a:moveTo>
                <a:lnTo>
                  <a:pt x="216117" y="518677"/>
                </a:lnTo>
                <a:cubicBezTo>
                  <a:pt x="214121" y="541287"/>
                  <a:pt x="195503" y="558575"/>
                  <a:pt x="172893" y="558575"/>
                </a:cubicBezTo>
                <a:cubicBezTo>
                  <a:pt x="150283" y="558575"/>
                  <a:pt x="131665" y="541287"/>
                  <a:pt x="129669" y="518677"/>
                </a:cubicBezTo>
                <a:close/>
                <a:moveTo>
                  <a:pt x="106396" y="452180"/>
                </a:moveTo>
                <a:lnTo>
                  <a:pt x="239390" y="452180"/>
                </a:lnTo>
                <a:cubicBezTo>
                  <a:pt x="250695" y="452180"/>
                  <a:pt x="259340" y="460825"/>
                  <a:pt x="259340" y="472130"/>
                </a:cubicBezTo>
                <a:cubicBezTo>
                  <a:pt x="259340" y="483435"/>
                  <a:pt x="250695" y="492078"/>
                  <a:pt x="239390" y="492078"/>
                </a:cubicBezTo>
                <a:lnTo>
                  <a:pt x="106396" y="492078"/>
                </a:lnTo>
                <a:cubicBezTo>
                  <a:pt x="95091" y="492078"/>
                  <a:pt x="86446" y="483435"/>
                  <a:pt x="86446" y="472130"/>
                </a:cubicBezTo>
                <a:cubicBezTo>
                  <a:pt x="86446" y="460825"/>
                  <a:pt x="95091" y="452180"/>
                  <a:pt x="106396" y="452180"/>
                </a:cubicBezTo>
                <a:close/>
                <a:moveTo>
                  <a:pt x="106396" y="385684"/>
                </a:moveTo>
                <a:lnTo>
                  <a:pt x="239390" y="385684"/>
                </a:lnTo>
                <a:cubicBezTo>
                  <a:pt x="250695" y="385684"/>
                  <a:pt x="259340" y="394329"/>
                  <a:pt x="259340" y="405634"/>
                </a:cubicBezTo>
                <a:cubicBezTo>
                  <a:pt x="259340" y="416939"/>
                  <a:pt x="250695" y="425582"/>
                  <a:pt x="239390" y="425582"/>
                </a:cubicBezTo>
                <a:lnTo>
                  <a:pt x="106396" y="425582"/>
                </a:lnTo>
                <a:cubicBezTo>
                  <a:pt x="95091" y="425582"/>
                  <a:pt x="86446" y="416939"/>
                  <a:pt x="86446" y="405634"/>
                </a:cubicBezTo>
                <a:cubicBezTo>
                  <a:pt x="86446" y="394329"/>
                  <a:pt x="95091" y="385684"/>
                  <a:pt x="106396" y="385684"/>
                </a:cubicBezTo>
                <a:close/>
                <a:moveTo>
                  <a:pt x="173558" y="39233"/>
                </a:moveTo>
                <a:cubicBezTo>
                  <a:pt x="101075" y="39898"/>
                  <a:pt x="41893" y="98415"/>
                  <a:pt x="40564" y="170897"/>
                </a:cubicBezTo>
                <a:lnTo>
                  <a:pt x="40564" y="176218"/>
                </a:lnTo>
                <a:cubicBezTo>
                  <a:pt x="41228" y="192176"/>
                  <a:pt x="43889" y="208137"/>
                  <a:pt x="49873" y="222765"/>
                </a:cubicBezTo>
                <a:cubicBezTo>
                  <a:pt x="55192" y="236065"/>
                  <a:pt x="63173" y="248700"/>
                  <a:pt x="72482" y="259339"/>
                </a:cubicBezTo>
                <a:cubicBezTo>
                  <a:pt x="87111" y="277959"/>
                  <a:pt x="100411" y="297907"/>
                  <a:pt x="111050" y="319186"/>
                </a:cubicBezTo>
                <a:lnTo>
                  <a:pt x="172893" y="319186"/>
                </a:lnTo>
                <a:lnTo>
                  <a:pt x="235401" y="319186"/>
                </a:lnTo>
                <a:cubicBezTo>
                  <a:pt x="245376" y="297907"/>
                  <a:pt x="258674" y="277959"/>
                  <a:pt x="273969" y="259339"/>
                </a:cubicBezTo>
                <a:cubicBezTo>
                  <a:pt x="283944" y="248700"/>
                  <a:pt x="291259" y="236065"/>
                  <a:pt x="296578" y="222765"/>
                </a:cubicBezTo>
                <a:cubicBezTo>
                  <a:pt x="301898" y="208137"/>
                  <a:pt x="305223" y="192176"/>
                  <a:pt x="305889" y="176218"/>
                </a:cubicBezTo>
                <a:lnTo>
                  <a:pt x="306553" y="176218"/>
                </a:lnTo>
                <a:lnTo>
                  <a:pt x="306553" y="170897"/>
                </a:lnTo>
                <a:cubicBezTo>
                  <a:pt x="305223" y="97751"/>
                  <a:pt x="246040" y="39898"/>
                  <a:pt x="173558" y="39233"/>
                </a:cubicBezTo>
                <a:close/>
                <a:moveTo>
                  <a:pt x="172893" y="0"/>
                </a:moveTo>
                <a:cubicBezTo>
                  <a:pt x="267319" y="666"/>
                  <a:pt x="343791" y="76471"/>
                  <a:pt x="345787" y="170897"/>
                </a:cubicBezTo>
                <a:lnTo>
                  <a:pt x="345787" y="176882"/>
                </a:lnTo>
                <a:cubicBezTo>
                  <a:pt x="345121" y="197496"/>
                  <a:pt x="341131" y="217446"/>
                  <a:pt x="333816" y="236730"/>
                </a:cubicBezTo>
                <a:cubicBezTo>
                  <a:pt x="327167" y="254684"/>
                  <a:pt x="316528" y="271308"/>
                  <a:pt x="303893" y="285938"/>
                </a:cubicBezTo>
                <a:cubicBezTo>
                  <a:pt x="287933" y="303226"/>
                  <a:pt x="270645" y="337140"/>
                  <a:pt x="263330" y="351770"/>
                </a:cubicBezTo>
                <a:cubicBezTo>
                  <a:pt x="261336" y="356424"/>
                  <a:pt x="256680" y="359084"/>
                  <a:pt x="251361" y="359084"/>
                </a:cubicBezTo>
                <a:lnTo>
                  <a:pt x="94426" y="359084"/>
                </a:lnTo>
                <a:cubicBezTo>
                  <a:pt x="89106" y="359084"/>
                  <a:pt x="84451" y="356424"/>
                  <a:pt x="82457" y="351770"/>
                </a:cubicBezTo>
                <a:cubicBezTo>
                  <a:pt x="75142" y="337140"/>
                  <a:pt x="57852" y="303226"/>
                  <a:pt x="41893" y="285938"/>
                </a:cubicBezTo>
                <a:cubicBezTo>
                  <a:pt x="29259" y="271308"/>
                  <a:pt x="19284" y="254684"/>
                  <a:pt x="11969" y="236730"/>
                </a:cubicBezTo>
                <a:cubicBezTo>
                  <a:pt x="4655" y="217446"/>
                  <a:pt x="666" y="197496"/>
                  <a:pt x="0" y="176882"/>
                </a:cubicBezTo>
                <a:lnTo>
                  <a:pt x="0" y="170897"/>
                </a:lnTo>
                <a:cubicBezTo>
                  <a:pt x="1996" y="76471"/>
                  <a:pt x="78467" y="666"/>
                  <a:pt x="17289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41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540" name="Google Shape;54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5711" y="4588602"/>
            <a:ext cx="561943" cy="561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olicy icon" id="541" name="Google Shape;54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4448" y="4559696"/>
            <a:ext cx="669056" cy="6688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4"/>
          <p:cNvSpPr/>
          <p:nvPr/>
        </p:nvSpPr>
        <p:spPr>
          <a:xfrm>
            <a:off x="4695927" y="4986516"/>
            <a:ext cx="26763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กลไกการขับเคลื่อนแผนแม่บทสู่ความสำเร็จ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43" name="Google Shape;543;p14"/>
          <p:cNvSpPr txBox="1"/>
          <p:nvPr/>
        </p:nvSpPr>
        <p:spPr>
          <a:xfrm>
            <a:off x="3574674" y="1394554"/>
            <a:ext cx="52820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การบูรณาการร่วมกันระหว่างหน่วยงานที่เกี่ยวข้อง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44" name="Google Shape;544;p14"/>
          <p:cNvSpPr/>
          <p:nvPr/>
        </p:nvSpPr>
        <p:spPr>
          <a:xfrm>
            <a:off x="540648" y="3135277"/>
            <a:ext cx="313046" cy="307366"/>
          </a:xfrm>
          <a:prstGeom prst="ellipse">
            <a:avLst/>
          </a:prstGeom>
          <a:solidFill>
            <a:srgbClr val="1034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45" name="Google Shape;545;p14"/>
          <p:cNvSpPr/>
          <p:nvPr/>
        </p:nvSpPr>
        <p:spPr>
          <a:xfrm>
            <a:off x="3197901" y="1391087"/>
            <a:ext cx="313046" cy="307366"/>
          </a:xfrm>
          <a:prstGeom prst="ellipse">
            <a:avLst/>
          </a:prstGeom>
          <a:solidFill>
            <a:srgbClr val="1034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46" name="Google Shape;546;p14"/>
          <p:cNvSpPr/>
          <p:nvPr/>
        </p:nvSpPr>
        <p:spPr>
          <a:xfrm>
            <a:off x="8811058" y="3211155"/>
            <a:ext cx="313046" cy="307366"/>
          </a:xfrm>
          <a:prstGeom prst="ellipse">
            <a:avLst/>
          </a:prstGeom>
          <a:solidFill>
            <a:srgbClr val="1034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47" name="Google Shape;547;p14"/>
          <p:cNvSpPr/>
          <p:nvPr/>
        </p:nvSpPr>
        <p:spPr>
          <a:xfrm>
            <a:off x="11163300" y="6362700"/>
            <a:ext cx="685800" cy="40876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 Logo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5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อย่างไรก็ตาม เนื่องจากสภาพแวดล้อมภายนอกทั้งเศรษฐกิจในมุมมองต่างๆ แนวโน้มอุตสาหกรรมและการแข่งขัน รวมไปถึงระเบียบและข้อบังคับ ที่ทำให้ ธ.ก.ส. จะต้องปรับเปลี่ยนโครงสร้างองค์กรเท่าทันการเปลี่ยนแปลง</a:t>
            </a:r>
            <a:endParaRPr>
              <a:solidFill>
                <a:srgbClr val="002060"/>
              </a:solidFill>
            </a:endParaRPr>
          </a:p>
        </p:txBody>
      </p:sp>
      <p:grpSp>
        <p:nvGrpSpPr>
          <p:cNvPr id="553" name="Google Shape;553;p15"/>
          <p:cNvGrpSpPr/>
          <p:nvPr/>
        </p:nvGrpSpPr>
        <p:grpSpPr>
          <a:xfrm>
            <a:off x="3785339" y="1646323"/>
            <a:ext cx="4619134" cy="4252115"/>
            <a:chOff x="28638500" y="14211298"/>
            <a:chExt cx="3182785" cy="2929893"/>
          </a:xfrm>
        </p:grpSpPr>
        <p:sp>
          <p:nvSpPr>
            <p:cNvPr id="554" name="Google Shape;554;p15"/>
            <p:cNvSpPr/>
            <p:nvPr/>
          </p:nvSpPr>
          <p:spPr>
            <a:xfrm>
              <a:off x="28816300" y="14287500"/>
              <a:ext cx="2816858" cy="28168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30073600" y="14439898"/>
              <a:ext cx="1320687" cy="801473"/>
            </a:xfrm>
            <a:custGeom>
              <a:rect b="b" l="l" r="r" t="t"/>
              <a:pathLst>
                <a:path extrusionOk="0" h="21433" w="21012">
                  <a:moveTo>
                    <a:pt x="18056" y="11176"/>
                  </a:moveTo>
                  <a:cubicBezTo>
                    <a:pt x="15328" y="5776"/>
                    <a:pt x="11651" y="1905"/>
                    <a:pt x="7610" y="71"/>
                  </a:cubicBezTo>
                  <a:cubicBezTo>
                    <a:pt x="7064" y="-167"/>
                    <a:pt x="6498" y="207"/>
                    <a:pt x="6215" y="1022"/>
                  </a:cubicBezTo>
                  <a:lnTo>
                    <a:pt x="174" y="18308"/>
                  </a:lnTo>
                  <a:cubicBezTo>
                    <a:pt x="-311" y="19701"/>
                    <a:pt x="275" y="21433"/>
                    <a:pt x="1245" y="21433"/>
                  </a:cubicBezTo>
                  <a:lnTo>
                    <a:pt x="5448" y="21433"/>
                  </a:lnTo>
                  <a:lnTo>
                    <a:pt x="19774" y="21433"/>
                  </a:lnTo>
                  <a:cubicBezTo>
                    <a:pt x="20683" y="21433"/>
                    <a:pt x="21289" y="19837"/>
                    <a:pt x="20885" y="18444"/>
                  </a:cubicBezTo>
                  <a:cubicBezTo>
                    <a:pt x="20137" y="15863"/>
                    <a:pt x="19188" y="13418"/>
                    <a:pt x="18056" y="11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30568900" y="15290800"/>
              <a:ext cx="949447" cy="1150308"/>
            </a:xfrm>
            <a:custGeom>
              <a:rect b="b" l="l" r="r" t="t"/>
              <a:pathLst>
                <a:path extrusionOk="0" h="21358" w="21164">
                  <a:moveTo>
                    <a:pt x="3442" y="6555"/>
                  </a:moveTo>
                  <a:lnTo>
                    <a:pt x="13605" y="20657"/>
                  </a:lnTo>
                  <a:cubicBezTo>
                    <a:pt x="14257" y="21576"/>
                    <a:pt x="15870" y="21600"/>
                    <a:pt x="16550" y="20680"/>
                  </a:cubicBezTo>
                  <a:cubicBezTo>
                    <a:pt x="17795" y="19053"/>
                    <a:pt x="18814" y="17308"/>
                    <a:pt x="19579" y="15469"/>
                  </a:cubicBezTo>
                  <a:cubicBezTo>
                    <a:pt x="20626" y="12922"/>
                    <a:pt x="21164" y="10281"/>
                    <a:pt x="21164" y="7569"/>
                  </a:cubicBezTo>
                  <a:cubicBezTo>
                    <a:pt x="21164" y="5353"/>
                    <a:pt x="20796" y="3183"/>
                    <a:pt x="20088" y="1061"/>
                  </a:cubicBezTo>
                  <a:cubicBezTo>
                    <a:pt x="19890" y="424"/>
                    <a:pt x="19182" y="0"/>
                    <a:pt x="18418" y="0"/>
                  </a:cubicBezTo>
                  <a:lnTo>
                    <a:pt x="1744" y="0"/>
                  </a:lnTo>
                  <a:cubicBezTo>
                    <a:pt x="385" y="0"/>
                    <a:pt x="-436" y="1226"/>
                    <a:pt x="243" y="2193"/>
                  </a:cubicBezTo>
                  <a:lnTo>
                    <a:pt x="3442" y="6555"/>
                  </a:lnTo>
                  <a:lnTo>
                    <a:pt x="3442" y="65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30048200" y="15824198"/>
              <a:ext cx="1139512" cy="1179218"/>
            </a:xfrm>
            <a:custGeom>
              <a:rect b="b" l="l" r="r" t="t"/>
              <a:pathLst>
                <a:path extrusionOk="0" h="21268" w="21135">
                  <a:moveTo>
                    <a:pt x="8681" y="5082"/>
                  </a:moveTo>
                  <a:lnTo>
                    <a:pt x="5783" y="9869"/>
                  </a:lnTo>
                  <a:lnTo>
                    <a:pt x="201" y="19100"/>
                  </a:lnTo>
                  <a:cubicBezTo>
                    <a:pt x="-341" y="19994"/>
                    <a:pt x="271" y="21139"/>
                    <a:pt x="1331" y="21208"/>
                  </a:cubicBezTo>
                  <a:cubicBezTo>
                    <a:pt x="3616" y="21368"/>
                    <a:pt x="5948" y="21208"/>
                    <a:pt x="8186" y="20750"/>
                  </a:cubicBezTo>
                  <a:cubicBezTo>
                    <a:pt x="12968" y="19765"/>
                    <a:pt x="17372" y="17337"/>
                    <a:pt x="20741" y="13878"/>
                  </a:cubicBezTo>
                  <a:cubicBezTo>
                    <a:pt x="21188" y="13420"/>
                    <a:pt x="21259" y="12733"/>
                    <a:pt x="20929" y="12183"/>
                  </a:cubicBezTo>
                  <a:lnTo>
                    <a:pt x="13816" y="684"/>
                  </a:lnTo>
                  <a:cubicBezTo>
                    <a:pt x="13250" y="-232"/>
                    <a:pt x="11884" y="-232"/>
                    <a:pt x="11342" y="707"/>
                  </a:cubicBezTo>
                  <a:lnTo>
                    <a:pt x="8681" y="5082"/>
                  </a:lnTo>
                  <a:lnTo>
                    <a:pt x="8681" y="50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29248100" y="14401800"/>
              <a:ext cx="1140782" cy="1180219"/>
            </a:xfrm>
            <a:custGeom>
              <a:rect b="b" l="l" r="r" t="t"/>
              <a:pathLst>
                <a:path extrusionOk="0" h="21264" w="21135">
                  <a:moveTo>
                    <a:pt x="12958" y="490"/>
                  </a:moveTo>
                  <a:cubicBezTo>
                    <a:pt x="8182" y="1451"/>
                    <a:pt x="3782" y="3853"/>
                    <a:pt x="394" y="7309"/>
                  </a:cubicBezTo>
                  <a:cubicBezTo>
                    <a:pt x="-53" y="7766"/>
                    <a:pt x="-124" y="8453"/>
                    <a:pt x="205" y="9002"/>
                  </a:cubicBezTo>
                  <a:lnTo>
                    <a:pt x="464" y="9414"/>
                  </a:lnTo>
                  <a:lnTo>
                    <a:pt x="7358" y="20580"/>
                  </a:lnTo>
                  <a:cubicBezTo>
                    <a:pt x="7923" y="21495"/>
                    <a:pt x="9288" y="21495"/>
                    <a:pt x="9829" y="20557"/>
                  </a:cubicBezTo>
                  <a:lnTo>
                    <a:pt x="20935" y="2183"/>
                  </a:lnTo>
                  <a:cubicBezTo>
                    <a:pt x="21476" y="1291"/>
                    <a:pt x="20864" y="147"/>
                    <a:pt x="19805" y="78"/>
                  </a:cubicBezTo>
                  <a:cubicBezTo>
                    <a:pt x="17523" y="-105"/>
                    <a:pt x="15194" y="32"/>
                    <a:pt x="12958" y="490"/>
                  </a:cubicBezTo>
                  <a:close/>
                </a:path>
              </a:pathLst>
            </a:custGeom>
            <a:solidFill>
              <a:srgbClr val="A5D1F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28917900" y="14947898"/>
              <a:ext cx="955796" cy="1155556"/>
            </a:xfrm>
            <a:custGeom>
              <a:rect b="b" l="l" r="r" t="t"/>
              <a:pathLst>
                <a:path extrusionOk="0" h="21363" w="21167">
                  <a:moveTo>
                    <a:pt x="7622" y="702"/>
                  </a:moveTo>
                  <a:cubicBezTo>
                    <a:pt x="6975" y="-214"/>
                    <a:pt x="5400" y="-237"/>
                    <a:pt x="4697" y="655"/>
                  </a:cubicBezTo>
                  <a:cubicBezTo>
                    <a:pt x="3403" y="2299"/>
                    <a:pt x="2363" y="4083"/>
                    <a:pt x="1575" y="5961"/>
                  </a:cubicBezTo>
                  <a:cubicBezTo>
                    <a:pt x="534" y="8497"/>
                    <a:pt x="0" y="11126"/>
                    <a:pt x="0" y="13826"/>
                  </a:cubicBezTo>
                  <a:cubicBezTo>
                    <a:pt x="0" y="16033"/>
                    <a:pt x="366" y="18193"/>
                    <a:pt x="1069" y="20306"/>
                  </a:cubicBezTo>
                  <a:cubicBezTo>
                    <a:pt x="1266" y="20940"/>
                    <a:pt x="1969" y="21363"/>
                    <a:pt x="2728" y="21363"/>
                  </a:cubicBezTo>
                  <a:lnTo>
                    <a:pt x="19434" y="21363"/>
                  </a:lnTo>
                  <a:cubicBezTo>
                    <a:pt x="20784" y="21363"/>
                    <a:pt x="21600" y="20142"/>
                    <a:pt x="20925" y="19180"/>
                  </a:cubicBezTo>
                  <a:lnTo>
                    <a:pt x="14147" y="9741"/>
                  </a:lnTo>
                  <a:lnTo>
                    <a:pt x="7622" y="7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29044900" y="16167098"/>
              <a:ext cx="1327036" cy="803896"/>
            </a:xfrm>
            <a:custGeom>
              <a:rect b="b" l="l" r="r" t="t"/>
              <a:pathLst>
                <a:path extrusionOk="0" h="21430" w="21015">
                  <a:moveTo>
                    <a:pt x="1233" y="0"/>
                  </a:moveTo>
                  <a:cubicBezTo>
                    <a:pt x="328" y="0"/>
                    <a:pt x="-275" y="1591"/>
                    <a:pt x="127" y="2979"/>
                  </a:cubicBezTo>
                  <a:cubicBezTo>
                    <a:pt x="891" y="5620"/>
                    <a:pt x="1857" y="8092"/>
                    <a:pt x="3023" y="10360"/>
                  </a:cubicBezTo>
                  <a:cubicBezTo>
                    <a:pt x="5759" y="15709"/>
                    <a:pt x="9419" y="19569"/>
                    <a:pt x="13441" y="21363"/>
                  </a:cubicBezTo>
                  <a:cubicBezTo>
                    <a:pt x="13984" y="21600"/>
                    <a:pt x="14547" y="21194"/>
                    <a:pt x="14809" y="20415"/>
                  </a:cubicBezTo>
                  <a:lnTo>
                    <a:pt x="18369" y="10224"/>
                  </a:lnTo>
                  <a:lnTo>
                    <a:pt x="20842" y="3149"/>
                  </a:lnTo>
                  <a:cubicBezTo>
                    <a:pt x="21325" y="1761"/>
                    <a:pt x="20742" y="34"/>
                    <a:pt x="19776" y="34"/>
                  </a:cubicBezTo>
                  <a:lnTo>
                    <a:pt x="15593" y="34"/>
                  </a:lnTo>
                  <a:lnTo>
                    <a:pt x="1233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29464000" y="14211298"/>
              <a:ext cx="489431" cy="440693"/>
            </a:xfrm>
            <a:custGeom>
              <a:rect b="b" l="l" r="r" t="t"/>
              <a:pathLst>
                <a:path extrusionOk="0" h="21600" w="21289">
                  <a:moveTo>
                    <a:pt x="20876" y="8964"/>
                  </a:moveTo>
                  <a:lnTo>
                    <a:pt x="17009" y="1743"/>
                  </a:lnTo>
                  <a:cubicBezTo>
                    <a:pt x="16456" y="685"/>
                    <a:pt x="15407" y="0"/>
                    <a:pt x="14302" y="0"/>
                  </a:cubicBezTo>
                  <a:lnTo>
                    <a:pt x="6954" y="0"/>
                  </a:lnTo>
                  <a:cubicBezTo>
                    <a:pt x="5849" y="0"/>
                    <a:pt x="4800" y="685"/>
                    <a:pt x="4247" y="1743"/>
                  </a:cubicBezTo>
                  <a:lnTo>
                    <a:pt x="436" y="9026"/>
                  </a:lnTo>
                  <a:cubicBezTo>
                    <a:pt x="-172" y="10146"/>
                    <a:pt x="-117" y="11516"/>
                    <a:pt x="436" y="12636"/>
                  </a:cubicBezTo>
                  <a:lnTo>
                    <a:pt x="4303" y="19857"/>
                  </a:lnTo>
                  <a:cubicBezTo>
                    <a:pt x="4855" y="20915"/>
                    <a:pt x="5905" y="21600"/>
                    <a:pt x="7010" y="21600"/>
                  </a:cubicBezTo>
                  <a:lnTo>
                    <a:pt x="14357" y="21600"/>
                  </a:lnTo>
                  <a:cubicBezTo>
                    <a:pt x="15462" y="21600"/>
                    <a:pt x="16511" y="20915"/>
                    <a:pt x="17064" y="19857"/>
                  </a:cubicBezTo>
                  <a:lnTo>
                    <a:pt x="20876" y="12574"/>
                  </a:lnTo>
                  <a:cubicBezTo>
                    <a:pt x="21428" y="11454"/>
                    <a:pt x="21428" y="10084"/>
                    <a:pt x="20876" y="8964"/>
                  </a:cubicBezTo>
                  <a:close/>
                </a:path>
              </a:pathLst>
            </a:custGeom>
            <a:solidFill>
              <a:srgbClr val="1969A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1" i="0" lang="th-TH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30835600" y="14389098"/>
              <a:ext cx="490385" cy="440693"/>
            </a:xfrm>
            <a:custGeom>
              <a:rect b="b" l="l" r="r" t="t"/>
              <a:pathLst>
                <a:path extrusionOk="0" h="21600" w="21276">
                  <a:moveTo>
                    <a:pt x="20822" y="8964"/>
                  </a:moveTo>
                  <a:lnTo>
                    <a:pt x="16965" y="1743"/>
                  </a:lnTo>
                  <a:cubicBezTo>
                    <a:pt x="16414" y="685"/>
                    <a:pt x="15367" y="0"/>
                    <a:pt x="14265" y="0"/>
                  </a:cubicBezTo>
                  <a:lnTo>
                    <a:pt x="6936" y="0"/>
                  </a:lnTo>
                  <a:cubicBezTo>
                    <a:pt x="5834" y="0"/>
                    <a:pt x="4787" y="685"/>
                    <a:pt x="4236" y="1743"/>
                  </a:cubicBezTo>
                  <a:lnTo>
                    <a:pt x="434" y="9026"/>
                  </a:lnTo>
                  <a:cubicBezTo>
                    <a:pt x="-172" y="10146"/>
                    <a:pt x="-117" y="11516"/>
                    <a:pt x="434" y="12636"/>
                  </a:cubicBezTo>
                  <a:lnTo>
                    <a:pt x="4291" y="19857"/>
                  </a:lnTo>
                  <a:cubicBezTo>
                    <a:pt x="4842" y="20915"/>
                    <a:pt x="5889" y="21600"/>
                    <a:pt x="6991" y="21600"/>
                  </a:cubicBezTo>
                  <a:lnTo>
                    <a:pt x="14320" y="21600"/>
                  </a:lnTo>
                  <a:cubicBezTo>
                    <a:pt x="15422" y="21600"/>
                    <a:pt x="16469" y="20915"/>
                    <a:pt x="17020" y="19857"/>
                  </a:cubicBezTo>
                  <a:lnTo>
                    <a:pt x="20822" y="12574"/>
                  </a:lnTo>
                  <a:cubicBezTo>
                    <a:pt x="21428" y="11454"/>
                    <a:pt x="21428" y="10084"/>
                    <a:pt x="20822" y="8964"/>
                  </a:cubicBezTo>
                  <a:close/>
                </a:path>
              </a:pathLst>
            </a:custGeom>
            <a:solidFill>
              <a:srgbClr val="092466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1" i="0" lang="th-TH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31330900" y="15608298"/>
              <a:ext cx="490385" cy="440693"/>
            </a:xfrm>
            <a:custGeom>
              <a:rect b="b" l="l" r="r" t="t"/>
              <a:pathLst>
                <a:path extrusionOk="0" h="21600" w="21276">
                  <a:moveTo>
                    <a:pt x="20822" y="8964"/>
                  </a:moveTo>
                  <a:lnTo>
                    <a:pt x="16965" y="1743"/>
                  </a:lnTo>
                  <a:cubicBezTo>
                    <a:pt x="16414" y="685"/>
                    <a:pt x="15367" y="0"/>
                    <a:pt x="14265" y="0"/>
                  </a:cubicBezTo>
                  <a:lnTo>
                    <a:pt x="6936" y="0"/>
                  </a:lnTo>
                  <a:cubicBezTo>
                    <a:pt x="5834" y="0"/>
                    <a:pt x="4787" y="685"/>
                    <a:pt x="4236" y="1743"/>
                  </a:cubicBezTo>
                  <a:lnTo>
                    <a:pt x="434" y="9026"/>
                  </a:lnTo>
                  <a:cubicBezTo>
                    <a:pt x="-172" y="10146"/>
                    <a:pt x="-117" y="11516"/>
                    <a:pt x="434" y="12636"/>
                  </a:cubicBezTo>
                  <a:lnTo>
                    <a:pt x="4291" y="19857"/>
                  </a:lnTo>
                  <a:cubicBezTo>
                    <a:pt x="4842" y="20915"/>
                    <a:pt x="5889" y="21600"/>
                    <a:pt x="6991" y="21600"/>
                  </a:cubicBezTo>
                  <a:lnTo>
                    <a:pt x="14320" y="21600"/>
                  </a:lnTo>
                  <a:cubicBezTo>
                    <a:pt x="15422" y="21600"/>
                    <a:pt x="16469" y="20915"/>
                    <a:pt x="17020" y="19857"/>
                  </a:cubicBezTo>
                  <a:lnTo>
                    <a:pt x="20822" y="12574"/>
                  </a:lnTo>
                  <a:cubicBezTo>
                    <a:pt x="21428" y="11454"/>
                    <a:pt x="21428" y="10084"/>
                    <a:pt x="20822" y="8964"/>
                  </a:cubicBezTo>
                  <a:close/>
                </a:path>
              </a:pathLst>
            </a:custGeom>
            <a:solidFill>
              <a:srgbClr val="03235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1" i="0" lang="th-TH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30492700" y="16700498"/>
              <a:ext cx="490385" cy="440693"/>
            </a:xfrm>
            <a:custGeom>
              <a:rect b="b" l="l" r="r" t="t"/>
              <a:pathLst>
                <a:path extrusionOk="0" h="21600" w="21276">
                  <a:moveTo>
                    <a:pt x="20822" y="8964"/>
                  </a:moveTo>
                  <a:lnTo>
                    <a:pt x="16965" y="1743"/>
                  </a:lnTo>
                  <a:cubicBezTo>
                    <a:pt x="16414" y="685"/>
                    <a:pt x="15367" y="0"/>
                    <a:pt x="14265" y="0"/>
                  </a:cubicBezTo>
                  <a:lnTo>
                    <a:pt x="6936" y="0"/>
                  </a:lnTo>
                  <a:cubicBezTo>
                    <a:pt x="5834" y="0"/>
                    <a:pt x="4787" y="685"/>
                    <a:pt x="4236" y="1743"/>
                  </a:cubicBezTo>
                  <a:lnTo>
                    <a:pt x="434" y="9026"/>
                  </a:lnTo>
                  <a:cubicBezTo>
                    <a:pt x="-172" y="10146"/>
                    <a:pt x="-117" y="11516"/>
                    <a:pt x="434" y="12636"/>
                  </a:cubicBezTo>
                  <a:lnTo>
                    <a:pt x="4291" y="19857"/>
                  </a:lnTo>
                  <a:cubicBezTo>
                    <a:pt x="4842" y="20915"/>
                    <a:pt x="5889" y="21600"/>
                    <a:pt x="6991" y="21600"/>
                  </a:cubicBezTo>
                  <a:lnTo>
                    <a:pt x="14320" y="21600"/>
                  </a:lnTo>
                  <a:cubicBezTo>
                    <a:pt x="15422" y="21600"/>
                    <a:pt x="16469" y="20915"/>
                    <a:pt x="17020" y="19857"/>
                  </a:cubicBezTo>
                  <a:lnTo>
                    <a:pt x="20822" y="12574"/>
                  </a:lnTo>
                  <a:cubicBezTo>
                    <a:pt x="21428" y="11516"/>
                    <a:pt x="21428" y="10084"/>
                    <a:pt x="20822" y="8964"/>
                  </a:cubicBezTo>
                  <a:close/>
                </a:path>
              </a:pathLst>
            </a:custGeom>
            <a:solidFill>
              <a:srgbClr val="071A49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1" i="0" lang="th-TH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29095700" y="16484598"/>
              <a:ext cx="490385" cy="440693"/>
            </a:xfrm>
            <a:custGeom>
              <a:rect b="b" l="l" r="r" t="t"/>
              <a:pathLst>
                <a:path extrusionOk="0" h="21600" w="21276">
                  <a:moveTo>
                    <a:pt x="20822" y="8964"/>
                  </a:moveTo>
                  <a:lnTo>
                    <a:pt x="16965" y="1743"/>
                  </a:lnTo>
                  <a:cubicBezTo>
                    <a:pt x="16414" y="685"/>
                    <a:pt x="15367" y="0"/>
                    <a:pt x="14265" y="0"/>
                  </a:cubicBezTo>
                  <a:lnTo>
                    <a:pt x="6936" y="0"/>
                  </a:lnTo>
                  <a:cubicBezTo>
                    <a:pt x="5834" y="0"/>
                    <a:pt x="4787" y="685"/>
                    <a:pt x="4236" y="1743"/>
                  </a:cubicBezTo>
                  <a:lnTo>
                    <a:pt x="434" y="9026"/>
                  </a:lnTo>
                  <a:cubicBezTo>
                    <a:pt x="-172" y="10146"/>
                    <a:pt x="-117" y="11516"/>
                    <a:pt x="434" y="12636"/>
                  </a:cubicBezTo>
                  <a:lnTo>
                    <a:pt x="4291" y="19857"/>
                  </a:lnTo>
                  <a:cubicBezTo>
                    <a:pt x="4842" y="20915"/>
                    <a:pt x="5889" y="21600"/>
                    <a:pt x="6991" y="21600"/>
                  </a:cubicBezTo>
                  <a:lnTo>
                    <a:pt x="14320" y="21600"/>
                  </a:lnTo>
                  <a:cubicBezTo>
                    <a:pt x="15422" y="21600"/>
                    <a:pt x="16469" y="20915"/>
                    <a:pt x="17020" y="19857"/>
                  </a:cubicBezTo>
                  <a:lnTo>
                    <a:pt x="20822" y="12574"/>
                  </a:lnTo>
                  <a:cubicBezTo>
                    <a:pt x="21428" y="11454"/>
                    <a:pt x="21428" y="10084"/>
                    <a:pt x="20822" y="8964"/>
                  </a:cubicBezTo>
                  <a:close/>
                </a:path>
              </a:pathLst>
            </a:custGeom>
            <a:solidFill>
              <a:srgbClr val="272A2B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1" i="0" lang="th-TH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28638500" y="15290798"/>
              <a:ext cx="490382" cy="440693"/>
            </a:xfrm>
            <a:custGeom>
              <a:rect b="b" l="l" r="r" t="t"/>
              <a:pathLst>
                <a:path extrusionOk="0" h="21600" w="21277">
                  <a:moveTo>
                    <a:pt x="20822" y="8964"/>
                  </a:moveTo>
                  <a:lnTo>
                    <a:pt x="16965" y="1743"/>
                  </a:lnTo>
                  <a:cubicBezTo>
                    <a:pt x="16414" y="685"/>
                    <a:pt x="15367" y="0"/>
                    <a:pt x="14265" y="0"/>
                  </a:cubicBezTo>
                  <a:lnTo>
                    <a:pt x="6936" y="0"/>
                  </a:lnTo>
                  <a:cubicBezTo>
                    <a:pt x="5834" y="0"/>
                    <a:pt x="4787" y="685"/>
                    <a:pt x="4236" y="1743"/>
                  </a:cubicBezTo>
                  <a:lnTo>
                    <a:pt x="434" y="9026"/>
                  </a:lnTo>
                  <a:cubicBezTo>
                    <a:pt x="-172" y="10146"/>
                    <a:pt x="-117" y="11516"/>
                    <a:pt x="434" y="12636"/>
                  </a:cubicBezTo>
                  <a:lnTo>
                    <a:pt x="4291" y="19857"/>
                  </a:lnTo>
                  <a:cubicBezTo>
                    <a:pt x="4842" y="20915"/>
                    <a:pt x="5889" y="21600"/>
                    <a:pt x="6991" y="21600"/>
                  </a:cubicBezTo>
                  <a:lnTo>
                    <a:pt x="14320" y="21600"/>
                  </a:lnTo>
                  <a:cubicBezTo>
                    <a:pt x="15422" y="21600"/>
                    <a:pt x="16469" y="20915"/>
                    <a:pt x="17020" y="19857"/>
                  </a:cubicBezTo>
                  <a:lnTo>
                    <a:pt x="20822" y="12574"/>
                  </a:lnTo>
                  <a:cubicBezTo>
                    <a:pt x="21428" y="11454"/>
                    <a:pt x="21428" y="10084"/>
                    <a:pt x="20822" y="8964"/>
                  </a:cubicBezTo>
                  <a:close/>
                </a:path>
              </a:pathLst>
            </a:custGeom>
            <a:solidFill>
              <a:srgbClr val="00317B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b="1" i="0" lang="th-TH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29606397" y="15149736"/>
              <a:ext cx="1214284" cy="1092389"/>
            </a:xfrm>
            <a:custGeom>
              <a:rect b="b" l="l" r="r" t="t"/>
              <a:pathLst>
                <a:path extrusionOk="0" h="21600" w="21291">
                  <a:moveTo>
                    <a:pt x="20839" y="8950"/>
                  </a:moveTo>
                  <a:lnTo>
                    <a:pt x="16991" y="1716"/>
                  </a:lnTo>
                  <a:cubicBezTo>
                    <a:pt x="16424" y="639"/>
                    <a:pt x="15410" y="0"/>
                    <a:pt x="14306" y="0"/>
                  </a:cubicBezTo>
                  <a:lnTo>
                    <a:pt x="6966" y="0"/>
                  </a:lnTo>
                  <a:cubicBezTo>
                    <a:pt x="5863" y="0"/>
                    <a:pt x="4818" y="673"/>
                    <a:pt x="4251" y="1750"/>
                  </a:cubicBezTo>
                  <a:lnTo>
                    <a:pt x="433" y="9050"/>
                  </a:lnTo>
                  <a:cubicBezTo>
                    <a:pt x="-164" y="10161"/>
                    <a:pt x="-134" y="11540"/>
                    <a:pt x="463" y="12650"/>
                  </a:cubicBezTo>
                  <a:lnTo>
                    <a:pt x="4311" y="19884"/>
                  </a:lnTo>
                  <a:cubicBezTo>
                    <a:pt x="4878" y="20961"/>
                    <a:pt x="5892" y="21600"/>
                    <a:pt x="6996" y="21600"/>
                  </a:cubicBezTo>
                  <a:lnTo>
                    <a:pt x="14335" y="21600"/>
                  </a:lnTo>
                  <a:cubicBezTo>
                    <a:pt x="15439" y="21600"/>
                    <a:pt x="16483" y="20927"/>
                    <a:pt x="17050" y="19850"/>
                  </a:cubicBezTo>
                  <a:lnTo>
                    <a:pt x="20869" y="12550"/>
                  </a:lnTo>
                  <a:cubicBezTo>
                    <a:pt x="21436" y="11473"/>
                    <a:pt x="21436" y="10060"/>
                    <a:pt x="20839" y="895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57150">
              <a:solidFill>
                <a:schemeClr val="lt1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Sarabun"/>
                <a:buNone/>
              </a:pPr>
              <a:r>
                <a:rPr b="1" i="0" lang="th-TH" sz="20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อุปสรรคและ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Sarabun"/>
                <a:buNone/>
              </a:pPr>
              <a:r>
                <a:rPr b="1" i="0" lang="th-TH" sz="20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ความท้าทายของการปรับเปลี่ยน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Sarabun"/>
                <a:buNone/>
              </a:pPr>
              <a:r>
                <a:rPr b="1" i="0" lang="th-TH" sz="20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โครงสร้างองค์กร</a:t>
              </a:r>
              <a:endParaRPr b="1" i="0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sp>
        <p:nvSpPr>
          <p:cNvPr id="568" name="Google Shape;568;p15"/>
          <p:cNvSpPr/>
          <p:nvPr/>
        </p:nvSpPr>
        <p:spPr>
          <a:xfrm>
            <a:off x="10966821" y="1262739"/>
            <a:ext cx="474941" cy="426815"/>
          </a:xfrm>
          <a:custGeom>
            <a:rect b="b" l="l" r="r" t="t"/>
            <a:pathLst>
              <a:path extrusionOk="0" h="21600" w="21276">
                <a:moveTo>
                  <a:pt x="20822" y="8964"/>
                </a:moveTo>
                <a:lnTo>
                  <a:pt x="16965" y="1743"/>
                </a:lnTo>
                <a:cubicBezTo>
                  <a:pt x="16414" y="685"/>
                  <a:pt x="15367" y="0"/>
                  <a:pt x="14265" y="0"/>
                </a:cubicBezTo>
                <a:lnTo>
                  <a:pt x="6936" y="0"/>
                </a:lnTo>
                <a:cubicBezTo>
                  <a:pt x="5834" y="0"/>
                  <a:pt x="4787" y="685"/>
                  <a:pt x="4236" y="1743"/>
                </a:cubicBezTo>
                <a:lnTo>
                  <a:pt x="434" y="9026"/>
                </a:lnTo>
                <a:cubicBezTo>
                  <a:pt x="-172" y="10146"/>
                  <a:pt x="-117" y="11516"/>
                  <a:pt x="434" y="12636"/>
                </a:cubicBezTo>
                <a:lnTo>
                  <a:pt x="4291" y="19857"/>
                </a:lnTo>
                <a:cubicBezTo>
                  <a:pt x="4842" y="20915"/>
                  <a:pt x="5889" y="21600"/>
                  <a:pt x="6991" y="21600"/>
                </a:cubicBezTo>
                <a:lnTo>
                  <a:pt x="14320" y="21600"/>
                </a:lnTo>
                <a:cubicBezTo>
                  <a:pt x="15422" y="21600"/>
                  <a:pt x="16469" y="20915"/>
                  <a:pt x="17020" y="19857"/>
                </a:cubicBezTo>
                <a:lnTo>
                  <a:pt x="20822" y="12574"/>
                </a:lnTo>
                <a:cubicBezTo>
                  <a:pt x="21428" y="11454"/>
                  <a:pt x="21428" y="10084"/>
                  <a:pt x="20822" y="896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5"/>
          <p:cNvSpPr/>
          <p:nvPr/>
        </p:nvSpPr>
        <p:spPr>
          <a:xfrm>
            <a:off x="11273801" y="2883996"/>
            <a:ext cx="474941" cy="426815"/>
          </a:xfrm>
          <a:custGeom>
            <a:rect b="b" l="l" r="r" t="t"/>
            <a:pathLst>
              <a:path extrusionOk="0" h="21600" w="21276">
                <a:moveTo>
                  <a:pt x="20822" y="8964"/>
                </a:moveTo>
                <a:lnTo>
                  <a:pt x="16965" y="1743"/>
                </a:lnTo>
                <a:cubicBezTo>
                  <a:pt x="16414" y="685"/>
                  <a:pt x="15367" y="0"/>
                  <a:pt x="14265" y="0"/>
                </a:cubicBezTo>
                <a:lnTo>
                  <a:pt x="6936" y="0"/>
                </a:lnTo>
                <a:cubicBezTo>
                  <a:pt x="5834" y="0"/>
                  <a:pt x="4787" y="685"/>
                  <a:pt x="4236" y="1743"/>
                </a:cubicBezTo>
                <a:lnTo>
                  <a:pt x="434" y="9026"/>
                </a:lnTo>
                <a:cubicBezTo>
                  <a:pt x="-172" y="10146"/>
                  <a:pt x="-117" y="11516"/>
                  <a:pt x="434" y="12636"/>
                </a:cubicBezTo>
                <a:lnTo>
                  <a:pt x="4291" y="19857"/>
                </a:lnTo>
                <a:cubicBezTo>
                  <a:pt x="4842" y="20915"/>
                  <a:pt x="5889" y="21600"/>
                  <a:pt x="6991" y="21600"/>
                </a:cubicBezTo>
                <a:lnTo>
                  <a:pt x="14320" y="21600"/>
                </a:lnTo>
                <a:cubicBezTo>
                  <a:pt x="15422" y="21600"/>
                  <a:pt x="16469" y="20915"/>
                  <a:pt x="17020" y="19857"/>
                </a:cubicBezTo>
                <a:lnTo>
                  <a:pt x="20822" y="12574"/>
                </a:lnTo>
                <a:cubicBezTo>
                  <a:pt x="21428" y="11454"/>
                  <a:pt x="21428" y="10084"/>
                  <a:pt x="20822" y="8964"/>
                </a:cubicBezTo>
                <a:close/>
              </a:path>
            </a:pathLst>
          </a:custGeom>
          <a:solidFill>
            <a:srgbClr val="053478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5"/>
          <p:cNvSpPr/>
          <p:nvPr/>
        </p:nvSpPr>
        <p:spPr>
          <a:xfrm>
            <a:off x="10966821" y="4783936"/>
            <a:ext cx="474941" cy="426815"/>
          </a:xfrm>
          <a:custGeom>
            <a:rect b="b" l="l" r="r" t="t"/>
            <a:pathLst>
              <a:path extrusionOk="0" h="21600" w="21276">
                <a:moveTo>
                  <a:pt x="20822" y="8964"/>
                </a:moveTo>
                <a:lnTo>
                  <a:pt x="16965" y="1743"/>
                </a:lnTo>
                <a:cubicBezTo>
                  <a:pt x="16414" y="685"/>
                  <a:pt x="15367" y="0"/>
                  <a:pt x="14265" y="0"/>
                </a:cubicBezTo>
                <a:lnTo>
                  <a:pt x="6936" y="0"/>
                </a:lnTo>
                <a:cubicBezTo>
                  <a:pt x="5834" y="0"/>
                  <a:pt x="4787" y="685"/>
                  <a:pt x="4236" y="1743"/>
                </a:cubicBezTo>
                <a:lnTo>
                  <a:pt x="434" y="9026"/>
                </a:lnTo>
                <a:cubicBezTo>
                  <a:pt x="-172" y="10146"/>
                  <a:pt x="-117" y="11516"/>
                  <a:pt x="434" y="12636"/>
                </a:cubicBezTo>
                <a:lnTo>
                  <a:pt x="4291" y="19857"/>
                </a:lnTo>
                <a:cubicBezTo>
                  <a:pt x="4842" y="20915"/>
                  <a:pt x="5889" y="21600"/>
                  <a:pt x="6991" y="21600"/>
                </a:cubicBezTo>
                <a:lnTo>
                  <a:pt x="14320" y="21600"/>
                </a:lnTo>
                <a:cubicBezTo>
                  <a:pt x="15422" y="21600"/>
                  <a:pt x="16469" y="20915"/>
                  <a:pt x="17020" y="19857"/>
                </a:cubicBezTo>
                <a:lnTo>
                  <a:pt x="20822" y="12574"/>
                </a:lnTo>
                <a:cubicBezTo>
                  <a:pt x="21428" y="11454"/>
                  <a:pt x="21428" y="10084"/>
                  <a:pt x="20822" y="89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5"/>
          <p:cNvSpPr/>
          <p:nvPr/>
        </p:nvSpPr>
        <p:spPr>
          <a:xfrm>
            <a:off x="748051" y="1262739"/>
            <a:ext cx="474941" cy="426815"/>
          </a:xfrm>
          <a:custGeom>
            <a:rect b="b" l="l" r="r" t="t"/>
            <a:pathLst>
              <a:path extrusionOk="0" h="21600" w="21276">
                <a:moveTo>
                  <a:pt x="20822" y="8964"/>
                </a:moveTo>
                <a:lnTo>
                  <a:pt x="16965" y="1743"/>
                </a:lnTo>
                <a:cubicBezTo>
                  <a:pt x="16414" y="685"/>
                  <a:pt x="15367" y="0"/>
                  <a:pt x="14265" y="0"/>
                </a:cubicBezTo>
                <a:lnTo>
                  <a:pt x="6936" y="0"/>
                </a:lnTo>
                <a:cubicBezTo>
                  <a:pt x="5834" y="0"/>
                  <a:pt x="4787" y="685"/>
                  <a:pt x="4236" y="1743"/>
                </a:cubicBezTo>
                <a:lnTo>
                  <a:pt x="434" y="9026"/>
                </a:lnTo>
                <a:cubicBezTo>
                  <a:pt x="-172" y="10146"/>
                  <a:pt x="-117" y="11516"/>
                  <a:pt x="434" y="12636"/>
                </a:cubicBezTo>
                <a:lnTo>
                  <a:pt x="4291" y="19857"/>
                </a:lnTo>
                <a:cubicBezTo>
                  <a:pt x="4842" y="20915"/>
                  <a:pt x="5889" y="21600"/>
                  <a:pt x="6991" y="21600"/>
                </a:cubicBezTo>
                <a:lnTo>
                  <a:pt x="14320" y="21600"/>
                </a:lnTo>
                <a:cubicBezTo>
                  <a:pt x="15422" y="21600"/>
                  <a:pt x="16469" y="20915"/>
                  <a:pt x="17020" y="19857"/>
                </a:cubicBezTo>
                <a:lnTo>
                  <a:pt x="20822" y="12574"/>
                </a:lnTo>
                <a:cubicBezTo>
                  <a:pt x="21428" y="11454"/>
                  <a:pt x="21428" y="10084"/>
                  <a:pt x="20822" y="8964"/>
                </a:cubicBezTo>
                <a:close/>
              </a:path>
            </a:pathLst>
          </a:custGeom>
          <a:solidFill>
            <a:srgbClr val="1969A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5"/>
          <p:cNvSpPr/>
          <p:nvPr/>
        </p:nvSpPr>
        <p:spPr>
          <a:xfrm>
            <a:off x="434431" y="2979818"/>
            <a:ext cx="474941" cy="426815"/>
          </a:xfrm>
          <a:custGeom>
            <a:rect b="b" l="l" r="r" t="t"/>
            <a:pathLst>
              <a:path extrusionOk="0" h="21600" w="21276">
                <a:moveTo>
                  <a:pt x="20822" y="8964"/>
                </a:moveTo>
                <a:lnTo>
                  <a:pt x="16965" y="1743"/>
                </a:lnTo>
                <a:cubicBezTo>
                  <a:pt x="16414" y="685"/>
                  <a:pt x="15367" y="0"/>
                  <a:pt x="14265" y="0"/>
                </a:cubicBezTo>
                <a:lnTo>
                  <a:pt x="6936" y="0"/>
                </a:lnTo>
                <a:cubicBezTo>
                  <a:pt x="5834" y="0"/>
                  <a:pt x="4787" y="685"/>
                  <a:pt x="4236" y="1743"/>
                </a:cubicBezTo>
                <a:lnTo>
                  <a:pt x="434" y="9026"/>
                </a:lnTo>
                <a:cubicBezTo>
                  <a:pt x="-172" y="10146"/>
                  <a:pt x="-117" y="11516"/>
                  <a:pt x="434" y="12636"/>
                </a:cubicBezTo>
                <a:lnTo>
                  <a:pt x="4291" y="19857"/>
                </a:lnTo>
                <a:cubicBezTo>
                  <a:pt x="4842" y="20915"/>
                  <a:pt x="5889" y="21600"/>
                  <a:pt x="6991" y="21600"/>
                </a:cubicBezTo>
                <a:lnTo>
                  <a:pt x="14320" y="21600"/>
                </a:lnTo>
                <a:cubicBezTo>
                  <a:pt x="15422" y="21600"/>
                  <a:pt x="16469" y="20915"/>
                  <a:pt x="17020" y="19857"/>
                </a:cubicBezTo>
                <a:lnTo>
                  <a:pt x="20822" y="12574"/>
                </a:lnTo>
                <a:cubicBezTo>
                  <a:pt x="21428" y="11454"/>
                  <a:pt x="21428" y="10084"/>
                  <a:pt x="20822" y="8964"/>
                </a:cubicBezTo>
                <a:close/>
              </a:path>
            </a:pathLst>
          </a:custGeom>
          <a:solidFill>
            <a:srgbClr val="0049B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5"/>
          <p:cNvSpPr/>
          <p:nvPr/>
        </p:nvSpPr>
        <p:spPr>
          <a:xfrm>
            <a:off x="748051" y="4768546"/>
            <a:ext cx="474941" cy="426815"/>
          </a:xfrm>
          <a:custGeom>
            <a:rect b="b" l="l" r="r" t="t"/>
            <a:pathLst>
              <a:path extrusionOk="0" h="21600" w="21276">
                <a:moveTo>
                  <a:pt x="20822" y="8964"/>
                </a:moveTo>
                <a:lnTo>
                  <a:pt x="16965" y="1743"/>
                </a:lnTo>
                <a:cubicBezTo>
                  <a:pt x="16414" y="685"/>
                  <a:pt x="15367" y="0"/>
                  <a:pt x="14265" y="0"/>
                </a:cubicBezTo>
                <a:lnTo>
                  <a:pt x="6936" y="0"/>
                </a:lnTo>
                <a:cubicBezTo>
                  <a:pt x="5834" y="0"/>
                  <a:pt x="4787" y="685"/>
                  <a:pt x="4236" y="1743"/>
                </a:cubicBezTo>
                <a:lnTo>
                  <a:pt x="434" y="9026"/>
                </a:lnTo>
                <a:cubicBezTo>
                  <a:pt x="-172" y="10146"/>
                  <a:pt x="-117" y="11516"/>
                  <a:pt x="434" y="12636"/>
                </a:cubicBezTo>
                <a:lnTo>
                  <a:pt x="4291" y="19857"/>
                </a:lnTo>
                <a:cubicBezTo>
                  <a:pt x="4842" y="20915"/>
                  <a:pt x="5889" y="21600"/>
                  <a:pt x="6991" y="21600"/>
                </a:cubicBezTo>
                <a:lnTo>
                  <a:pt x="14320" y="21600"/>
                </a:lnTo>
                <a:cubicBezTo>
                  <a:pt x="15422" y="21600"/>
                  <a:pt x="16469" y="20915"/>
                  <a:pt x="17020" y="19857"/>
                </a:cubicBezTo>
                <a:lnTo>
                  <a:pt x="20822" y="12574"/>
                </a:lnTo>
                <a:cubicBezTo>
                  <a:pt x="21428" y="11454"/>
                  <a:pt x="21428" y="10084"/>
                  <a:pt x="20822" y="8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5"/>
          <p:cNvSpPr txBox="1"/>
          <p:nvPr/>
        </p:nvSpPr>
        <p:spPr>
          <a:xfrm>
            <a:off x="1222992" y="1269415"/>
            <a:ext cx="18250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ภาพรวมเศรษฐกิจโลก</a:t>
            </a:r>
            <a:endParaRPr b="1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671902" y="1697178"/>
            <a:ext cx="37835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กองทุนการเงินระหว่างประเทศ 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IMF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คาดการณ์เศรษฐกิจโลกที่คำนึงถึงผลกระทบจาก</a:t>
            </a:r>
            <a:r>
              <a:rPr b="0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สถานการณ์โรคระบาดโควิด-19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ที่สร้างต้นทุนให้ประชาชนทั่วโลก 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ทำให้เศรษฐกิจหดตัว -3% ซึ่งอาจจะมีแนวโน้มดีขึ้นในปี 2564 เท่ากับ 5.8%</a:t>
            </a:r>
            <a:endParaRPr/>
          </a:p>
        </p:txBody>
      </p:sp>
      <p:sp>
        <p:nvSpPr>
          <p:cNvPr id="576" name="Google Shape;576;p15"/>
          <p:cNvSpPr txBox="1"/>
          <p:nvPr/>
        </p:nvSpPr>
        <p:spPr>
          <a:xfrm>
            <a:off x="947817" y="2991306"/>
            <a:ext cx="18250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ภาวะเศรษฐกิจอาเซียน</a:t>
            </a:r>
            <a:endParaRPr b="1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1299053" y="4751904"/>
            <a:ext cx="18250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ภาวะเศรษฐกิจไทย</a:t>
            </a:r>
            <a:endParaRPr b="1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78" name="Google Shape;578;p15"/>
          <p:cNvSpPr txBox="1"/>
          <p:nvPr/>
        </p:nvSpPr>
        <p:spPr>
          <a:xfrm>
            <a:off x="8529054" y="1269415"/>
            <a:ext cx="24502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ภาวะเศรษฐกิจภาคการเกษตร</a:t>
            </a:r>
            <a:endParaRPr b="1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79" name="Google Shape;579;p15"/>
          <p:cNvSpPr txBox="1"/>
          <p:nvPr/>
        </p:nvSpPr>
        <p:spPr>
          <a:xfrm>
            <a:off x="8339253" y="2991306"/>
            <a:ext cx="28313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แนวโน้มอุตสาหกรรมและการแข่งขัน</a:t>
            </a:r>
            <a:endParaRPr b="1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8205172" y="4751904"/>
            <a:ext cx="28313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การเปลี่ยนแปลงระเบียบและข้อบังคับ</a:t>
            </a:r>
            <a:endParaRPr b="1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1" name="Google Shape;581;p15"/>
          <p:cNvSpPr/>
          <p:nvPr/>
        </p:nvSpPr>
        <p:spPr>
          <a:xfrm>
            <a:off x="417178" y="3455480"/>
            <a:ext cx="341839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ภาพรวมมีแนวโน้มหดตัวลงอย่างมีนัยจากการแพร่ระบาดของโควิด-19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ทำให้ภาพรวมเข้าสู่ภาวะถดถอยและมาตรการปิดเมือง </a:t>
            </a:r>
            <a:r>
              <a:rPr b="0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นำไปสู่การจ้างงานและรายได้ที่ลดลง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ส่งผลการบริโภคและการลงทุนในประเทศ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2" name="Google Shape;582;p15"/>
          <p:cNvSpPr/>
          <p:nvPr/>
        </p:nvSpPr>
        <p:spPr>
          <a:xfrm>
            <a:off x="7914758" y="1697178"/>
            <a:ext cx="390576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ศูนย์วิจัยและพัฒนานวัตกรรม ธ.ก.ส. 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คาดการณ์ราคาสินค้าเกษตรมีแนวโน้มราคาเพิ่มขึ้น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เป็นผลมาจาก</a:t>
            </a:r>
            <a:r>
              <a:rPr b="0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ปัจจัยสถานการณ์การระบาดของไวรัสโควิด-19 ในหลายประเทศที่เริ่มคลี่คลาย และปัจจัยการเปลี่ยนแปลงของฤดูกาล </a:t>
            </a:r>
            <a:endParaRPr b="0" i="0" sz="18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3" name="Google Shape;583;p15"/>
          <p:cNvSpPr/>
          <p:nvPr/>
        </p:nvSpPr>
        <p:spPr>
          <a:xfrm>
            <a:off x="8339254" y="3312434"/>
            <a:ext cx="348127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ศูนย์วิจัยและพัฒนานวัตกรรม ธ.ก.ส. 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คาดการณ์ราคาสินค้าเกษตรมีแนวโน้มราคาเพิ่มขึ้น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เป็นผลมาจาก</a:t>
            </a:r>
            <a:r>
              <a:rPr b="0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ปัจจัยสถานการณ์การระบาดของไวรัสโควิด-19 ในหลายประเทศที่เริ่มคลี่คลาย และการเปลี่ยนแปลงฤดูกาล </a:t>
            </a:r>
            <a:endParaRPr b="0" i="0" sz="18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4" name="Google Shape;584;p15"/>
          <p:cNvSpPr/>
          <p:nvPr/>
        </p:nvSpPr>
        <p:spPr>
          <a:xfrm>
            <a:off x="671902" y="5176236"/>
            <a:ext cx="341839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เศรษฐกิจไทยหดตัวที่ -7.3%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จากเดิมที่คาดว่าจะหดตัว -5.6% จากผลกระทบโควิด-19 ที่มากกว่าที่คาด </a:t>
            </a:r>
            <a:r>
              <a:rPr b="0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โดยเฉพาะในอุตสาหกรรมการท่องเที่ยวและการลงทุนภาคเอกชน</a:t>
            </a:r>
            <a:endParaRPr b="0" i="0" sz="18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5" name="Google Shape;585;p15"/>
          <p:cNvSpPr/>
          <p:nvPr/>
        </p:nvSpPr>
        <p:spPr>
          <a:xfrm>
            <a:off x="7914758" y="5176236"/>
            <a:ext cx="34183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ธ.ก.ส. ทบทวนและพัฒนากระบวนการทำงานภายในให้สอดคล้องกับหลักเกณฑ์ที่เปลี่ยนแปลงไป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เพื่อให้การจัดวางระบบควบคุมภายในบรรลุวัตถุประสงค์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6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/>
              <a:t>วัตถุประสงค์ของโครงการนี้คือ เพื่อศึกษาและวิเคราะห์เป้าหมายการพัฒนาบุคลากรด้านดิจิทัล วัดระดับความรู้และความเข้าใจทางด้านดิจิทัล พัฒนาหลักสูตรเรียนรู้การฝึกอบรมด้านดิจิทัล และเสริมสร้าง Digital Mindset บุคลากรทุกระดับ</a:t>
            </a:r>
            <a:endParaRPr/>
          </a:p>
        </p:txBody>
      </p:sp>
      <p:grpSp>
        <p:nvGrpSpPr>
          <p:cNvPr id="591" name="Google Shape;591;p16"/>
          <p:cNvGrpSpPr/>
          <p:nvPr/>
        </p:nvGrpSpPr>
        <p:grpSpPr>
          <a:xfrm>
            <a:off x="8438702" y="4715139"/>
            <a:ext cx="2945157" cy="1013783"/>
            <a:chOff x="8921977" y="4042608"/>
            <a:chExt cx="2937088" cy="1351710"/>
          </a:xfrm>
        </p:grpSpPr>
        <p:sp>
          <p:nvSpPr>
            <p:cNvPr id="592" name="Google Shape;592;p16"/>
            <p:cNvSpPr txBox="1"/>
            <p:nvPr/>
          </p:nvSpPr>
          <p:spPr>
            <a:xfrm>
              <a:off x="8921977" y="4042608"/>
              <a:ext cx="2937088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62F7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162F7"/>
                  </a:solidFill>
                  <a:latin typeface="Sarabun"/>
                  <a:ea typeface="Sarabun"/>
                  <a:cs typeface="Sarabun"/>
                  <a:sym typeface="Sarabun"/>
                </a:rPr>
                <a:t>เพื่อเสริมสร้าง Digital Mindset </a:t>
              </a:r>
              <a:endParaRPr/>
            </a:p>
          </p:txBody>
        </p:sp>
        <p:sp>
          <p:nvSpPr>
            <p:cNvPr id="593" name="Google Shape;593;p16"/>
            <p:cNvSpPr txBox="1"/>
            <p:nvPr/>
          </p:nvSpPr>
          <p:spPr>
            <a:xfrm>
              <a:off x="8929772" y="4532543"/>
              <a:ext cx="2929293" cy="861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0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เสริมสร้าง Digital Mindset แก่บุคลากร ททท. ทุกระดับ</a:t>
              </a:r>
              <a:endParaRPr b="0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594" name="Google Shape;594;p16"/>
          <p:cNvGrpSpPr/>
          <p:nvPr/>
        </p:nvGrpSpPr>
        <p:grpSpPr>
          <a:xfrm>
            <a:off x="1071081" y="4715139"/>
            <a:ext cx="3465529" cy="1568068"/>
            <a:chOff x="332936" y="4096338"/>
            <a:chExt cx="2937088" cy="2468964"/>
          </a:xfrm>
        </p:grpSpPr>
        <p:sp>
          <p:nvSpPr>
            <p:cNvPr id="595" name="Google Shape;595;p16"/>
            <p:cNvSpPr txBox="1"/>
            <p:nvPr/>
          </p:nvSpPr>
          <p:spPr>
            <a:xfrm>
              <a:off x="332936" y="4096338"/>
              <a:ext cx="2937088" cy="1017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9BAEA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79BAEA"/>
                  </a:solidFill>
                  <a:latin typeface="Sarabun"/>
                  <a:ea typeface="Sarabun"/>
                  <a:cs typeface="Sarabun"/>
                  <a:sym typeface="Sarabun"/>
                </a:rPr>
                <a:t>เพื่อมีหลักสูตรการเรียนรู้ฝึกอบรมด้านดิจิทัลสำหรับบุคลากร ททท. ทุกระดับและทุกสายงาน</a:t>
              </a:r>
              <a:endParaRPr b="1" i="0" sz="1800" u="none" cap="none" strike="noStrike">
                <a:solidFill>
                  <a:srgbClr val="79BAEA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596" name="Google Shape;596;p16"/>
            <p:cNvSpPr txBox="1"/>
            <p:nvPr/>
          </p:nvSpPr>
          <p:spPr>
            <a:xfrm>
              <a:off x="340731" y="5111495"/>
              <a:ext cx="2929293" cy="1453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0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จัดทำหลักสูตรการเรียนรู้การฝึกอบรมด้านดิจิทัลสำหรับบุคลากร ททท. ทุกระดับและทุกสายงานได้อย่างเหมาะสม เพื่อให้พร้อมรับมือกับการเปลี่ยนแปลงในยุคดิจิทัล</a:t>
              </a:r>
              <a:endParaRPr b="0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597" name="Google Shape;597;p16"/>
          <p:cNvGrpSpPr/>
          <p:nvPr/>
        </p:nvGrpSpPr>
        <p:grpSpPr>
          <a:xfrm>
            <a:off x="8240234" y="1353420"/>
            <a:ext cx="3051342" cy="2122579"/>
            <a:chOff x="8582095" y="427983"/>
            <a:chExt cx="3276971" cy="4927397"/>
          </a:xfrm>
        </p:grpSpPr>
        <p:sp>
          <p:nvSpPr>
            <p:cNvPr id="598" name="Google Shape;598;p16"/>
            <p:cNvSpPr txBox="1"/>
            <p:nvPr/>
          </p:nvSpPr>
          <p:spPr>
            <a:xfrm>
              <a:off x="8582095" y="427983"/>
              <a:ext cx="3276971" cy="1500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3492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F3492"/>
                  </a:solidFill>
                  <a:latin typeface="Sarabun"/>
                  <a:ea typeface="Sarabun"/>
                  <a:cs typeface="Sarabun"/>
                  <a:sym typeface="Sarabun"/>
                </a:rPr>
                <a:t>เพื่อวัดระดับความรู้ ความเข้าใจทางด้านดิจิทัลของบุคลากร ททท. ทุกระดับและทุกสายงาน </a:t>
              </a:r>
              <a:endParaRPr b="1" i="0" sz="18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599" name="Google Shape;599;p16"/>
            <p:cNvSpPr txBox="1"/>
            <p:nvPr/>
          </p:nvSpPr>
          <p:spPr>
            <a:xfrm>
              <a:off x="8929772" y="1925881"/>
              <a:ext cx="2929293" cy="3429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0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วัดระดับความรู้ ความเข้าใจทางด้านดิจิทัลของบุคลากร ททท. ทุกระดับและทุกสายงาน ตามมาตรฐานสากล และเปรียบเทียบกับ Best Practices ในหน่วยงานระดับเดียวกันของประเทศไทย</a:t>
              </a:r>
              <a:endParaRPr b="0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600" name="Google Shape;600;p16"/>
          <p:cNvGrpSpPr/>
          <p:nvPr/>
        </p:nvGrpSpPr>
        <p:grpSpPr>
          <a:xfrm>
            <a:off x="1024904" y="1353420"/>
            <a:ext cx="2728393" cy="2676423"/>
            <a:chOff x="332936" y="1774949"/>
            <a:chExt cx="2937088" cy="5443197"/>
          </a:xfrm>
        </p:grpSpPr>
        <p:sp>
          <p:nvSpPr>
            <p:cNvPr id="601" name="Google Shape;601;p16"/>
            <p:cNvSpPr txBox="1"/>
            <p:nvPr/>
          </p:nvSpPr>
          <p:spPr>
            <a:xfrm>
              <a:off x="332936" y="1774949"/>
              <a:ext cx="2937088" cy="13144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8DDD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228DDD"/>
                  </a:solidFill>
                  <a:latin typeface="Sarabun"/>
                  <a:ea typeface="Sarabun"/>
                  <a:cs typeface="Sarabun"/>
                  <a:sym typeface="Sarabun"/>
                </a:rPr>
                <a:t>เพื่อศึกษาและวิเคราะห์เป้าหมายการพัฒนาบุคลากรด้านดิจิทัลของบุคลากร ททท.</a:t>
              </a:r>
              <a:endParaRPr/>
            </a:p>
          </p:txBody>
        </p:sp>
        <p:sp>
          <p:nvSpPr>
            <p:cNvPr id="602" name="Google Shape;602;p16"/>
            <p:cNvSpPr txBox="1"/>
            <p:nvPr/>
          </p:nvSpPr>
          <p:spPr>
            <a:xfrm>
              <a:off x="340731" y="3086922"/>
              <a:ext cx="2929293" cy="4131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0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จากแผนยุทธศาสตร์องค์กรและแผนวิสาหกิจ ททท. ฉบับทบทวน พ.ศ. 2564 - 2565 และแผนต่างๆ ที่เกี่ยวข้อง รวมทั้งศึกษาและวิเคราะห์สมรรถนะด้านดิจิทัลของบุคลากร ททท. ในทุกระดับและทุกสายงาน เพื่อเปรียบเทียบกับ Best Practices ทั้งในประเทศและต่างประเทศ</a:t>
              </a:r>
              <a:endParaRPr b="0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603" name="Google Shape;603;p16"/>
          <p:cNvGrpSpPr/>
          <p:nvPr/>
        </p:nvGrpSpPr>
        <p:grpSpPr>
          <a:xfrm>
            <a:off x="3753297" y="1596300"/>
            <a:ext cx="4685405" cy="4493902"/>
            <a:chOff x="2642235" y="1641969"/>
            <a:chExt cx="3744602" cy="3591552"/>
          </a:xfrm>
        </p:grpSpPr>
        <p:grpSp>
          <p:nvGrpSpPr>
            <p:cNvPr id="604" name="Google Shape;604;p16"/>
            <p:cNvGrpSpPr/>
            <p:nvPr/>
          </p:nvGrpSpPr>
          <p:grpSpPr>
            <a:xfrm>
              <a:off x="2642235" y="1641969"/>
              <a:ext cx="3744602" cy="3591552"/>
              <a:chOff x="3522979" y="1046292"/>
              <a:chExt cx="4992803" cy="4788736"/>
            </a:xfrm>
          </p:grpSpPr>
          <p:sp>
            <p:nvSpPr>
              <p:cNvPr id="605" name="Google Shape;605;p16"/>
              <p:cNvSpPr/>
              <p:nvPr/>
            </p:nvSpPr>
            <p:spPr>
              <a:xfrm>
                <a:off x="6087378" y="4185656"/>
                <a:ext cx="1540644" cy="1649157"/>
              </a:xfrm>
              <a:custGeom>
                <a:rect b="b" l="l" r="r" t="t"/>
                <a:pathLst>
                  <a:path extrusionOk="0" h="21138" w="21367">
                    <a:moveTo>
                      <a:pt x="17794" y="0"/>
                    </a:moveTo>
                    <a:lnTo>
                      <a:pt x="8773" y="0"/>
                    </a:lnTo>
                    <a:lnTo>
                      <a:pt x="9532" y="4098"/>
                    </a:lnTo>
                    <a:cubicBezTo>
                      <a:pt x="9792" y="5505"/>
                      <a:pt x="8192" y="6579"/>
                      <a:pt x="6829" y="5911"/>
                    </a:cubicBezTo>
                    <a:lnTo>
                      <a:pt x="0" y="2597"/>
                    </a:lnTo>
                    <a:lnTo>
                      <a:pt x="0" y="11882"/>
                    </a:lnTo>
                    <a:lnTo>
                      <a:pt x="18636" y="20937"/>
                    </a:lnTo>
                    <a:cubicBezTo>
                      <a:pt x="20005" y="21600"/>
                      <a:pt x="21600" y="20526"/>
                      <a:pt x="21339" y="19124"/>
                    </a:cubicBezTo>
                    <a:lnTo>
                      <a:pt x="177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28575" lIns="28575" spcFirstLastPara="1" rIns="28575" wrap="square" tIns="2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4420560" y="4185656"/>
                <a:ext cx="1541064" cy="1649372"/>
              </a:xfrm>
              <a:custGeom>
                <a:rect b="b" l="l" r="r" t="t"/>
                <a:pathLst>
                  <a:path extrusionOk="0" h="21135" w="21367">
                    <a:moveTo>
                      <a:pt x="21367" y="2596"/>
                    </a:moveTo>
                    <a:lnTo>
                      <a:pt x="14540" y="5909"/>
                    </a:lnTo>
                    <a:cubicBezTo>
                      <a:pt x="13171" y="6572"/>
                      <a:pt x="11577" y="5499"/>
                      <a:pt x="11838" y="4097"/>
                    </a:cubicBezTo>
                    <a:lnTo>
                      <a:pt x="12597" y="0"/>
                    </a:lnTo>
                    <a:lnTo>
                      <a:pt x="3577" y="0"/>
                    </a:lnTo>
                    <a:lnTo>
                      <a:pt x="28" y="19119"/>
                    </a:lnTo>
                    <a:cubicBezTo>
                      <a:pt x="-233" y="20527"/>
                      <a:pt x="1367" y="21600"/>
                      <a:pt x="2730" y="20932"/>
                    </a:cubicBezTo>
                    <a:lnTo>
                      <a:pt x="21361" y="11879"/>
                    </a:lnTo>
                    <a:lnTo>
                      <a:pt x="21361" y="2596"/>
                    </a:lnTo>
                    <a:close/>
                  </a:path>
                </a:pathLst>
              </a:custGeom>
              <a:solidFill>
                <a:srgbClr val="A5D1F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28575" lIns="28575" spcFirstLastPara="1" rIns="28575" wrap="square" tIns="2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3522979" y="1046292"/>
                <a:ext cx="2438645" cy="2992772"/>
              </a:xfrm>
              <a:custGeom>
                <a:rect b="b" l="l" r="r" t="t"/>
                <a:pathLst>
                  <a:path extrusionOk="0" h="2992772" w="2438645">
                    <a:moveTo>
                      <a:pt x="2438645" y="0"/>
                    </a:moveTo>
                    <a:lnTo>
                      <a:pt x="2438645" y="1449104"/>
                    </a:lnTo>
                    <a:lnTo>
                      <a:pt x="2416221" y="1467112"/>
                    </a:lnTo>
                    <a:cubicBezTo>
                      <a:pt x="2407494" y="1476460"/>
                      <a:pt x="2399848" y="1487380"/>
                      <a:pt x="2393642" y="1499879"/>
                    </a:cubicBezTo>
                    <a:lnTo>
                      <a:pt x="2146707" y="1999977"/>
                    </a:lnTo>
                    <a:cubicBezTo>
                      <a:pt x="2126966" y="2039639"/>
                      <a:pt x="2088904" y="2067011"/>
                      <a:pt x="2045403" y="2073435"/>
                    </a:cubicBezTo>
                    <a:lnTo>
                      <a:pt x="1493139" y="2153875"/>
                    </a:lnTo>
                    <a:cubicBezTo>
                      <a:pt x="1382852" y="2169656"/>
                      <a:pt x="1338879" y="2305119"/>
                      <a:pt x="1418787" y="2382906"/>
                    </a:cubicBezTo>
                    <a:lnTo>
                      <a:pt x="1818446" y="2772260"/>
                    </a:lnTo>
                    <a:cubicBezTo>
                      <a:pt x="1850007" y="2802983"/>
                      <a:pt x="1864546" y="2847393"/>
                      <a:pt x="1856863" y="2891105"/>
                    </a:cubicBezTo>
                    <a:lnTo>
                      <a:pt x="1839368" y="2992772"/>
                    </a:lnTo>
                    <a:lnTo>
                      <a:pt x="1125988" y="2992772"/>
                    </a:lnTo>
                    <a:lnTo>
                      <a:pt x="40846" y="1935038"/>
                    </a:lnTo>
                    <a:cubicBezTo>
                      <a:pt x="-39063" y="1857251"/>
                      <a:pt x="4911" y="1721648"/>
                      <a:pt x="115198" y="1705867"/>
                    </a:cubicBezTo>
                    <a:lnTo>
                      <a:pt x="1619266" y="1487449"/>
                    </a:lnTo>
                    <a:cubicBezTo>
                      <a:pt x="1663240" y="1481165"/>
                      <a:pt x="1700829" y="1453793"/>
                      <a:pt x="1720570" y="1413992"/>
                    </a:cubicBezTo>
                    <a:lnTo>
                      <a:pt x="2393287" y="51115"/>
                    </a:lnTo>
                    <a:cubicBezTo>
                      <a:pt x="2399464" y="38616"/>
                      <a:pt x="2407088" y="27688"/>
                      <a:pt x="2415806" y="18334"/>
                    </a:cubicBezTo>
                    <a:close/>
                  </a:path>
                </a:pathLst>
              </a:custGeom>
              <a:solidFill>
                <a:srgbClr val="619EFE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28575" lIns="28575" spcFirstLastPara="1" rIns="28575" wrap="square" tIns="2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6087378" y="1046292"/>
                <a:ext cx="2428404" cy="2984083"/>
              </a:xfrm>
              <a:custGeom>
                <a:rect b="b" l="l" r="r" t="t"/>
                <a:pathLst>
                  <a:path extrusionOk="0" h="2984083" w="2428404">
                    <a:moveTo>
                      <a:pt x="0" y="0"/>
                    </a:moveTo>
                    <a:lnTo>
                      <a:pt x="12498" y="10057"/>
                    </a:lnTo>
                    <a:cubicBezTo>
                      <a:pt x="21223" y="19417"/>
                      <a:pt x="28868" y="30344"/>
                      <a:pt x="35073" y="42841"/>
                    </a:cubicBezTo>
                    <a:lnTo>
                      <a:pt x="707794" y="1405804"/>
                    </a:lnTo>
                    <a:cubicBezTo>
                      <a:pt x="727413" y="1445460"/>
                      <a:pt x="765469" y="1472829"/>
                      <a:pt x="809080" y="1479252"/>
                    </a:cubicBezTo>
                    <a:lnTo>
                      <a:pt x="2313128" y="1697639"/>
                    </a:lnTo>
                    <a:cubicBezTo>
                      <a:pt x="2423397" y="1713836"/>
                      <a:pt x="2467363" y="1849420"/>
                      <a:pt x="2387823" y="1926359"/>
                    </a:cubicBezTo>
                    <a:lnTo>
                      <a:pt x="1302748" y="2984083"/>
                    </a:lnTo>
                    <a:lnTo>
                      <a:pt x="589370" y="2984083"/>
                    </a:lnTo>
                    <a:lnTo>
                      <a:pt x="571879" y="2882430"/>
                    </a:lnTo>
                    <a:cubicBezTo>
                      <a:pt x="564197" y="2838725"/>
                      <a:pt x="578734" y="2794321"/>
                      <a:pt x="610290" y="2763602"/>
                    </a:cubicBezTo>
                    <a:lnTo>
                      <a:pt x="1009998" y="2374164"/>
                    </a:lnTo>
                    <a:cubicBezTo>
                      <a:pt x="1089893" y="2296388"/>
                      <a:pt x="1045809" y="2160943"/>
                      <a:pt x="935540" y="2145164"/>
                    </a:cubicBezTo>
                    <a:lnTo>
                      <a:pt x="383370" y="2064735"/>
                    </a:lnTo>
                    <a:cubicBezTo>
                      <a:pt x="339405" y="2058312"/>
                      <a:pt x="301703" y="2030944"/>
                      <a:pt x="282084" y="1991288"/>
                    </a:cubicBezTo>
                    <a:lnTo>
                      <a:pt x="35073" y="1491260"/>
                    </a:lnTo>
                    <a:cubicBezTo>
                      <a:pt x="28868" y="1478763"/>
                      <a:pt x="21223" y="1467837"/>
                      <a:pt x="12498" y="1458477"/>
                    </a:cubicBezTo>
                    <a:lnTo>
                      <a:pt x="0" y="1448419"/>
                    </a:lnTo>
                    <a:close/>
                  </a:path>
                </a:pathLst>
              </a:custGeom>
              <a:solidFill>
                <a:srgbClr val="0B276D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28575" lIns="28575" spcFirstLastPara="1" rIns="28575" wrap="square" tIns="2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  <p:sp>
          <p:nvSpPr>
            <p:cNvPr id="609" name="Google Shape;609;p16"/>
            <p:cNvSpPr/>
            <p:nvPr/>
          </p:nvSpPr>
          <p:spPr>
            <a:xfrm>
              <a:off x="5225288" y="4614925"/>
              <a:ext cx="353291" cy="3532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282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1282F"/>
                  </a:solidFill>
                  <a:latin typeface="Sarabun"/>
                  <a:ea typeface="Sarabun"/>
                  <a:cs typeface="Sarabun"/>
                  <a:sym typeface="Sarabun"/>
                </a:rPr>
                <a:t>4</a:t>
              </a: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2970955" y="2925233"/>
              <a:ext cx="353291" cy="3532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282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1282F"/>
                  </a:solidFill>
                  <a:latin typeface="Sarabun"/>
                  <a:ea typeface="Sarabun"/>
                  <a:cs typeface="Sarabun"/>
                  <a:sym typeface="Sarabun"/>
                </a:rPr>
                <a:t>1</a:t>
              </a: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5709866" y="2930027"/>
              <a:ext cx="353291" cy="3532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282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1282F"/>
                  </a:solidFill>
                  <a:latin typeface="Sarabun"/>
                  <a:ea typeface="Sarabun"/>
                  <a:cs typeface="Sarabun"/>
                  <a:sym typeface="Sarabun"/>
                </a:rPr>
                <a:t>2</a:t>
              </a: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491970" y="4614926"/>
              <a:ext cx="353291" cy="35329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282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1282F"/>
                  </a:solidFill>
                  <a:latin typeface="Sarabun"/>
                  <a:ea typeface="Sarabun"/>
                  <a:cs typeface="Sarabun"/>
                  <a:sym typeface="Sarabun"/>
                </a:rPr>
                <a:t>3</a:t>
              </a:r>
              <a:endParaRPr/>
            </a:p>
          </p:txBody>
        </p:sp>
      </p:grpSp>
      <p:sp>
        <p:nvSpPr>
          <p:cNvPr id="613" name="Google Shape;613;p16"/>
          <p:cNvSpPr/>
          <p:nvPr/>
        </p:nvSpPr>
        <p:spPr>
          <a:xfrm>
            <a:off x="490992" y="1500418"/>
            <a:ext cx="377190" cy="352333"/>
          </a:xfrm>
          <a:custGeom>
            <a:rect b="b" l="l" r="r" t="t"/>
            <a:pathLst>
              <a:path extrusionOk="0" h="504826" w="540885">
                <a:moveTo>
                  <a:pt x="169590" y="270443"/>
                </a:moveTo>
                <a:cubicBezTo>
                  <a:pt x="171469" y="270443"/>
                  <a:pt x="175506" y="272462"/>
                  <a:pt x="181704" y="276500"/>
                </a:cubicBezTo>
                <a:cubicBezTo>
                  <a:pt x="187902" y="280538"/>
                  <a:pt x="194757" y="285045"/>
                  <a:pt x="202269" y="290022"/>
                </a:cubicBezTo>
                <a:cubicBezTo>
                  <a:pt x="209781" y="294999"/>
                  <a:pt x="219829" y="299506"/>
                  <a:pt x="232412" y="303544"/>
                </a:cubicBezTo>
                <a:cubicBezTo>
                  <a:pt x="244995" y="307582"/>
                  <a:pt x="257673" y="309601"/>
                  <a:pt x="270443" y="309601"/>
                </a:cubicBezTo>
                <a:cubicBezTo>
                  <a:pt x="283214" y="309601"/>
                  <a:pt x="295891" y="307582"/>
                  <a:pt x="308473" y="303544"/>
                </a:cubicBezTo>
                <a:cubicBezTo>
                  <a:pt x="321057" y="299506"/>
                  <a:pt x="331105" y="294999"/>
                  <a:pt x="338617" y="290022"/>
                </a:cubicBezTo>
                <a:cubicBezTo>
                  <a:pt x="346129" y="285045"/>
                  <a:pt x="352983" y="280538"/>
                  <a:pt x="359181" y="276500"/>
                </a:cubicBezTo>
                <a:cubicBezTo>
                  <a:pt x="365379" y="272462"/>
                  <a:pt x="369418" y="270443"/>
                  <a:pt x="371295" y="270443"/>
                </a:cubicBezTo>
                <a:cubicBezTo>
                  <a:pt x="382751" y="270443"/>
                  <a:pt x="393222" y="272321"/>
                  <a:pt x="402705" y="276077"/>
                </a:cubicBezTo>
                <a:cubicBezTo>
                  <a:pt x="412191" y="279833"/>
                  <a:pt x="420218" y="284857"/>
                  <a:pt x="426792" y="291149"/>
                </a:cubicBezTo>
                <a:cubicBezTo>
                  <a:pt x="433365" y="297440"/>
                  <a:pt x="439187" y="305046"/>
                  <a:pt x="444258" y="313967"/>
                </a:cubicBezTo>
                <a:cubicBezTo>
                  <a:pt x="449329" y="322888"/>
                  <a:pt x="453367" y="332044"/>
                  <a:pt x="456371" y="341434"/>
                </a:cubicBezTo>
                <a:cubicBezTo>
                  <a:pt x="459376" y="350824"/>
                  <a:pt x="461865" y="361013"/>
                  <a:pt x="463837" y="372000"/>
                </a:cubicBezTo>
                <a:cubicBezTo>
                  <a:pt x="465809" y="382986"/>
                  <a:pt x="467124" y="393222"/>
                  <a:pt x="467781" y="402706"/>
                </a:cubicBezTo>
                <a:cubicBezTo>
                  <a:pt x="468438" y="412190"/>
                  <a:pt x="468767" y="421909"/>
                  <a:pt x="468767" y="431863"/>
                </a:cubicBezTo>
                <a:cubicBezTo>
                  <a:pt x="468767" y="454400"/>
                  <a:pt x="461912" y="472195"/>
                  <a:pt x="448202" y="485247"/>
                </a:cubicBezTo>
                <a:cubicBezTo>
                  <a:pt x="434492" y="498300"/>
                  <a:pt x="416275" y="504826"/>
                  <a:pt x="393550" y="504826"/>
                </a:cubicBezTo>
                <a:lnTo>
                  <a:pt x="147335" y="504826"/>
                </a:lnTo>
                <a:cubicBezTo>
                  <a:pt x="124611" y="504826"/>
                  <a:pt x="106393" y="498300"/>
                  <a:pt x="92683" y="485247"/>
                </a:cubicBezTo>
                <a:cubicBezTo>
                  <a:pt x="78974" y="472195"/>
                  <a:pt x="72118" y="454400"/>
                  <a:pt x="72118" y="431863"/>
                </a:cubicBezTo>
                <a:cubicBezTo>
                  <a:pt x="72118" y="421909"/>
                  <a:pt x="72447" y="412190"/>
                  <a:pt x="73104" y="402706"/>
                </a:cubicBezTo>
                <a:cubicBezTo>
                  <a:pt x="73761" y="393222"/>
                  <a:pt x="75077" y="382986"/>
                  <a:pt x="77049" y="372000"/>
                </a:cubicBezTo>
                <a:cubicBezTo>
                  <a:pt x="79021" y="361013"/>
                  <a:pt x="81510" y="350824"/>
                  <a:pt x="84514" y="341434"/>
                </a:cubicBezTo>
                <a:cubicBezTo>
                  <a:pt x="87519" y="332044"/>
                  <a:pt x="91556" y="322888"/>
                  <a:pt x="96628" y="313967"/>
                </a:cubicBezTo>
                <a:cubicBezTo>
                  <a:pt x="101698" y="305046"/>
                  <a:pt x="107521" y="297440"/>
                  <a:pt x="114093" y="291149"/>
                </a:cubicBezTo>
                <a:cubicBezTo>
                  <a:pt x="120667" y="284857"/>
                  <a:pt x="128696" y="279833"/>
                  <a:pt x="138180" y="276077"/>
                </a:cubicBezTo>
                <a:cubicBezTo>
                  <a:pt x="147664" y="272321"/>
                  <a:pt x="158135" y="270443"/>
                  <a:pt x="169590" y="270443"/>
                </a:cubicBezTo>
                <a:close/>
                <a:moveTo>
                  <a:pt x="505953" y="144237"/>
                </a:moveTo>
                <a:cubicBezTo>
                  <a:pt x="529241" y="144237"/>
                  <a:pt x="540885" y="177385"/>
                  <a:pt x="540885" y="243680"/>
                </a:cubicBezTo>
                <a:cubicBezTo>
                  <a:pt x="540885" y="258329"/>
                  <a:pt x="535626" y="269457"/>
                  <a:pt x="525109" y="277063"/>
                </a:cubicBezTo>
                <a:cubicBezTo>
                  <a:pt x="514592" y="284669"/>
                  <a:pt x="501634" y="288472"/>
                  <a:pt x="486233" y="288472"/>
                </a:cubicBezTo>
                <a:lnTo>
                  <a:pt x="448484" y="288472"/>
                </a:lnTo>
                <a:cubicBezTo>
                  <a:pt x="429140" y="265372"/>
                  <a:pt x="404256" y="253353"/>
                  <a:pt x="373830" y="252413"/>
                </a:cubicBezTo>
                <a:cubicBezTo>
                  <a:pt x="389043" y="230440"/>
                  <a:pt x="396649" y="206401"/>
                  <a:pt x="396649" y="180296"/>
                </a:cubicBezTo>
                <a:cubicBezTo>
                  <a:pt x="396649" y="174849"/>
                  <a:pt x="396179" y="168652"/>
                  <a:pt x="395240" y="161703"/>
                </a:cubicBezTo>
                <a:cubicBezTo>
                  <a:pt x="407636" y="166022"/>
                  <a:pt x="420125" y="168182"/>
                  <a:pt x="432708" y="168182"/>
                </a:cubicBezTo>
                <a:cubicBezTo>
                  <a:pt x="443789" y="168182"/>
                  <a:pt x="454964" y="166163"/>
                  <a:pt x="466231" y="162125"/>
                </a:cubicBezTo>
                <a:cubicBezTo>
                  <a:pt x="477500" y="158087"/>
                  <a:pt x="486655" y="154097"/>
                  <a:pt x="493698" y="150153"/>
                </a:cubicBezTo>
                <a:cubicBezTo>
                  <a:pt x="500742" y="146209"/>
                  <a:pt x="504826" y="144237"/>
                  <a:pt x="505953" y="144237"/>
                </a:cubicBezTo>
                <a:close/>
                <a:moveTo>
                  <a:pt x="34932" y="144237"/>
                </a:moveTo>
                <a:cubicBezTo>
                  <a:pt x="36059" y="144237"/>
                  <a:pt x="40144" y="146209"/>
                  <a:pt x="47187" y="150153"/>
                </a:cubicBezTo>
                <a:cubicBezTo>
                  <a:pt x="54229" y="154097"/>
                  <a:pt x="63384" y="158087"/>
                  <a:pt x="74653" y="162125"/>
                </a:cubicBezTo>
                <a:cubicBezTo>
                  <a:pt x="85921" y="166163"/>
                  <a:pt x="97096" y="168182"/>
                  <a:pt x="108176" y="168182"/>
                </a:cubicBezTo>
                <a:cubicBezTo>
                  <a:pt x="120760" y="168182"/>
                  <a:pt x="133249" y="166022"/>
                  <a:pt x="145644" y="161703"/>
                </a:cubicBezTo>
                <a:cubicBezTo>
                  <a:pt x="144705" y="168652"/>
                  <a:pt x="144235" y="174849"/>
                  <a:pt x="144235" y="180296"/>
                </a:cubicBezTo>
                <a:cubicBezTo>
                  <a:pt x="144235" y="206401"/>
                  <a:pt x="151841" y="230440"/>
                  <a:pt x="167054" y="252413"/>
                </a:cubicBezTo>
                <a:cubicBezTo>
                  <a:pt x="136630" y="253353"/>
                  <a:pt x="111745" y="265372"/>
                  <a:pt x="92401" y="288472"/>
                </a:cubicBezTo>
                <a:lnTo>
                  <a:pt x="54652" y="288472"/>
                </a:lnTo>
                <a:cubicBezTo>
                  <a:pt x="39251" y="288472"/>
                  <a:pt x="26293" y="284669"/>
                  <a:pt x="15776" y="277063"/>
                </a:cubicBezTo>
                <a:cubicBezTo>
                  <a:pt x="5259" y="269457"/>
                  <a:pt x="0" y="258329"/>
                  <a:pt x="0" y="243680"/>
                </a:cubicBezTo>
                <a:cubicBezTo>
                  <a:pt x="0" y="177385"/>
                  <a:pt x="11644" y="144237"/>
                  <a:pt x="34932" y="144237"/>
                </a:cubicBezTo>
                <a:close/>
                <a:moveTo>
                  <a:pt x="270442" y="72119"/>
                </a:moveTo>
                <a:cubicBezTo>
                  <a:pt x="300303" y="72119"/>
                  <a:pt x="325799" y="82683"/>
                  <a:pt x="346926" y="103811"/>
                </a:cubicBezTo>
                <a:cubicBezTo>
                  <a:pt x="368054" y="124940"/>
                  <a:pt x="378619" y="150434"/>
                  <a:pt x="378619" y="180296"/>
                </a:cubicBezTo>
                <a:cubicBezTo>
                  <a:pt x="378619" y="210157"/>
                  <a:pt x="368054" y="235652"/>
                  <a:pt x="346926" y="256780"/>
                </a:cubicBezTo>
                <a:cubicBezTo>
                  <a:pt x="325799" y="277908"/>
                  <a:pt x="300303" y="288472"/>
                  <a:pt x="270442" y="288472"/>
                </a:cubicBezTo>
                <a:cubicBezTo>
                  <a:pt x="240580" y="288472"/>
                  <a:pt x="215085" y="277908"/>
                  <a:pt x="193957" y="256780"/>
                </a:cubicBezTo>
                <a:cubicBezTo>
                  <a:pt x="172829" y="235652"/>
                  <a:pt x="162265" y="210157"/>
                  <a:pt x="162265" y="180296"/>
                </a:cubicBezTo>
                <a:cubicBezTo>
                  <a:pt x="162265" y="150434"/>
                  <a:pt x="172829" y="124940"/>
                  <a:pt x="193957" y="103811"/>
                </a:cubicBezTo>
                <a:cubicBezTo>
                  <a:pt x="215085" y="82683"/>
                  <a:pt x="240580" y="72119"/>
                  <a:pt x="270442" y="72119"/>
                </a:cubicBezTo>
                <a:close/>
                <a:moveTo>
                  <a:pt x="432707" y="0"/>
                </a:moveTo>
                <a:cubicBezTo>
                  <a:pt x="452615" y="0"/>
                  <a:pt x="469611" y="7043"/>
                  <a:pt x="483697" y="21128"/>
                </a:cubicBezTo>
                <a:cubicBezTo>
                  <a:pt x="497783" y="35214"/>
                  <a:pt x="504825" y="52210"/>
                  <a:pt x="504825" y="72118"/>
                </a:cubicBezTo>
                <a:cubicBezTo>
                  <a:pt x="504825" y="92025"/>
                  <a:pt x="497783" y="109022"/>
                  <a:pt x="483697" y="123108"/>
                </a:cubicBezTo>
                <a:cubicBezTo>
                  <a:pt x="469611" y="137193"/>
                  <a:pt x="452615" y="144236"/>
                  <a:pt x="432707" y="144236"/>
                </a:cubicBezTo>
                <a:cubicBezTo>
                  <a:pt x="412800" y="144236"/>
                  <a:pt x="395803" y="137193"/>
                  <a:pt x="381717" y="123108"/>
                </a:cubicBezTo>
                <a:cubicBezTo>
                  <a:pt x="367632" y="109022"/>
                  <a:pt x="360589" y="92025"/>
                  <a:pt x="360589" y="72118"/>
                </a:cubicBezTo>
                <a:cubicBezTo>
                  <a:pt x="360589" y="52210"/>
                  <a:pt x="367632" y="35214"/>
                  <a:pt x="381717" y="21128"/>
                </a:cubicBezTo>
                <a:cubicBezTo>
                  <a:pt x="395803" y="7043"/>
                  <a:pt x="412800" y="0"/>
                  <a:pt x="432707" y="0"/>
                </a:cubicBezTo>
                <a:close/>
                <a:moveTo>
                  <a:pt x="108176" y="0"/>
                </a:moveTo>
                <a:cubicBezTo>
                  <a:pt x="128085" y="0"/>
                  <a:pt x="145080" y="7043"/>
                  <a:pt x="159167" y="21128"/>
                </a:cubicBezTo>
                <a:cubicBezTo>
                  <a:pt x="173252" y="35214"/>
                  <a:pt x="180295" y="52210"/>
                  <a:pt x="180295" y="72118"/>
                </a:cubicBezTo>
                <a:cubicBezTo>
                  <a:pt x="180295" y="92025"/>
                  <a:pt x="173252" y="109022"/>
                  <a:pt x="159167" y="123108"/>
                </a:cubicBezTo>
                <a:cubicBezTo>
                  <a:pt x="145080" y="137193"/>
                  <a:pt x="128085" y="144236"/>
                  <a:pt x="108176" y="144236"/>
                </a:cubicBezTo>
                <a:cubicBezTo>
                  <a:pt x="88270" y="144236"/>
                  <a:pt x="71272" y="137193"/>
                  <a:pt x="57187" y="123108"/>
                </a:cubicBezTo>
                <a:cubicBezTo>
                  <a:pt x="43102" y="109022"/>
                  <a:pt x="36059" y="92025"/>
                  <a:pt x="36059" y="72118"/>
                </a:cubicBezTo>
                <a:cubicBezTo>
                  <a:pt x="36059" y="52210"/>
                  <a:pt x="43102" y="35214"/>
                  <a:pt x="57187" y="21128"/>
                </a:cubicBezTo>
                <a:cubicBezTo>
                  <a:pt x="71272" y="7043"/>
                  <a:pt x="88270" y="0"/>
                  <a:pt x="108176" y="0"/>
                </a:cubicBezTo>
                <a:close/>
              </a:path>
            </a:pathLst>
          </a:custGeom>
          <a:solidFill>
            <a:srgbClr val="619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14" name="Google Shape;614;p16"/>
          <p:cNvSpPr/>
          <p:nvPr/>
        </p:nvSpPr>
        <p:spPr>
          <a:xfrm>
            <a:off x="11432981" y="4727441"/>
            <a:ext cx="377190" cy="348461"/>
          </a:xfrm>
          <a:custGeom>
            <a:rect b="b" l="l" r="r" t="t"/>
            <a:pathLst>
              <a:path extrusionOk="0" h="432707" w="468765">
                <a:moveTo>
                  <a:pt x="153251" y="0"/>
                </a:moveTo>
                <a:lnTo>
                  <a:pt x="315515" y="0"/>
                </a:lnTo>
                <a:cubicBezTo>
                  <a:pt x="327910" y="0"/>
                  <a:pt x="338522" y="4413"/>
                  <a:pt x="347348" y="13240"/>
                </a:cubicBezTo>
                <a:cubicBezTo>
                  <a:pt x="356175" y="22067"/>
                  <a:pt x="360589" y="32678"/>
                  <a:pt x="360589" y="45074"/>
                </a:cubicBezTo>
                <a:lnTo>
                  <a:pt x="360589" y="72118"/>
                </a:lnTo>
                <a:lnTo>
                  <a:pt x="441721" y="72118"/>
                </a:lnTo>
                <a:cubicBezTo>
                  <a:pt x="449233" y="72118"/>
                  <a:pt x="455619" y="74747"/>
                  <a:pt x="460877" y="80006"/>
                </a:cubicBezTo>
                <a:cubicBezTo>
                  <a:pt x="466136" y="85264"/>
                  <a:pt x="468765" y="91650"/>
                  <a:pt x="468765" y="99162"/>
                </a:cubicBezTo>
                <a:lnTo>
                  <a:pt x="468765" y="135221"/>
                </a:lnTo>
                <a:cubicBezTo>
                  <a:pt x="468765" y="148555"/>
                  <a:pt x="464868" y="161983"/>
                  <a:pt x="457074" y="175506"/>
                </a:cubicBezTo>
                <a:cubicBezTo>
                  <a:pt x="449280" y="189028"/>
                  <a:pt x="438763" y="201235"/>
                  <a:pt x="425523" y="212128"/>
                </a:cubicBezTo>
                <a:cubicBezTo>
                  <a:pt x="412282" y="223021"/>
                  <a:pt x="396037" y="232176"/>
                  <a:pt x="376787" y="239595"/>
                </a:cubicBezTo>
                <a:cubicBezTo>
                  <a:pt x="357537" y="247013"/>
                  <a:pt x="337301" y="251192"/>
                  <a:pt x="316078" y="252131"/>
                </a:cubicBezTo>
                <a:cubicBezTo>
                  <a:pt x="308191" y="262272"/>
                  <a:pt x="299270" y="271193"/>
                  <a:pt x="289316" y="278893"/>
                </a:cubicBezTo>
                <a:cubicBezTo>
                  <a:pt x="282179" y="285279"/>
                  <a:pt x="277249" y="292087"/>
                  <a:pt x="274526" y="299317"/>
                </a:cubicBezTo>
                <a:cubicBezTo>
                  <a:pt x="271803" y="306548"/>
                  <a:pt x="270441" y="314952"/>
                  <a:pt x="270441" y="324530"/>
                </a:cubicBezTo>
                <a:cubicBezTo>
                  <a:pt x="270441" y="334672"/>
                  <a:pt x="273305" y="343217"/>
                  <a:pt x="279033" y="350166"/>
                </a:cubicBezTo>
                <a:cubicBezTo>
                  <a:pt x="284761" y="357115"/>
                  <a:pt x="293917" y="360589"/>
                  <a:pt x="306500" y="360589"/>
                </a:cubicBezTo>
                <a:cubicBezTo>
                  <a:pt x="320586" y="360589"/>
                  <a:pt x="333122" y="364862"/>
                  <a:pt x="344109" y="373407"/>
                </a:cubicBezTo>
                <a:cubicBezTo>
                  <a:pt x="355095" y="381952"/>
                  <a:pt x="360589" y="392704"/>
                  <a:pt x="360589" y="405663"/>
                </a:cubicBezTo>
                <a:lnTo>
                  <a:pt x="360589" y="423692"/>
                </a:lnTo>
                <a:cubicBezTo>
                  <a:pt x="360589" y="426322"/>
                  <a:pt x="359743" y="428481"/>
                  <a:pt x="358053" y="430172"/>
                </a:cubicBezTo>
                <a:cubicBezTo>
                  <a:pt x="356363" y="431862"/>
                  <a:pt x="354203" y="432707"/>
                  <a:pt x="351574" y="432707"/>
                </a:cubicBezTo>
                <a:lnTo>
                  <a:pt x="117191" y="432707"/>
                </a:lnTo>
                <a:cubicBezTo>
                  <a:pt x="114562" y="432707"/>
                  <a:pt x="112403" y="431862"/>
                  <a:pt x="110712" y="430172"/>
                </a:cubicBezTo>
                <a:cubicBezTo>
                  <a:pt x="109022" y="428481"/>
                  <a:pt x="108177" y="426322"/>
                  <a:pt x="108177" y="423692"/>
                </a:cubicBezTo>
                <a:lnTo>
                  <a:pt x="108177" y="405663"/>
                </a:lnTo>
                <a:cubicBezTo>
                  <a:pt x="108177" y="392704"/>
                  <a:pt x="113670" y="381952"/>
                  <a:pt x="124657" y="373407"/>
                </a:cubicBezTo>
                <a:cubicBezTo>
                  <a:pt x="135644" y="364862"/>
                  <a:pt x="148180" y="360589"/>
                  <a:pt x="162265" y="360589"/>
                </a:cubicBezTo>
                <a:cubicBezTo>
                  <a:pt x="174849" y="360589"/>
                  <a:pt x="184004" y="357115"/>
                  <a:pt x="189732" y="350166"/>
                </a:cubicBezTo>
                <a:cubicBezTo>
                  <a:pt x="195460" y="343217"/>
                  <a:pt x="198324" y="334672"/>
                  <a:pt x="198324" y="324530"/>
                </a:cubicBezTo>
                <a:cubicBezTo>
                  <a:pt x="198324" y="314952"/>
                  <a:pt x="196963" y="306548"/>
                  <a:pt x="194239" y="299317"/>
                </a:cubicBezTo>
                <a:cubicBezTo>
                  <a:pt x="191517" y="292087"/>
                  <a:pt x="186587" y="285279"/>
                  <a:pt x="179450" y="278893"/>
                </a:cubicBezTo>
                <a:cubicBezTo>
                  <a:pt x="169496" y="271193"/>
                  <a:pt x="160575" y="262272"/>
                  <a:pt x="152687" y="252131"/>
                </a:cubicBezTo>
                <a:cubicBezTo>
                  <a:pt x="131465" y="251192"/>
                  <a:pt x="111230" y="247013"/>
                  <a:pt x="91979" y="239595"/>
                </a:cubicBezTo>
                <a:cubicBezTo>
                  <a:pt x="72728" y="232176"/>
                  <a:pt x="56483" y="223021"/>
                  <a:pt x="43243" y="212128"/>
                </a:cubicBezTo>
                <a:cubicBezTo>
                  <a:pt x="30002" y="201235"/>
                  <a:pt x="19485" y="189028"/>
                  <a:pt x="11691" y="175506"/>
                </a:cubicBezTo>
                <a:cubicBezTo>
                  <a:pt x="3897" y="161983"/>
                  <a:pt x="0" y="148555"/>
                  <a:pt x="0" y="135221"/>
                </a:cubicBezTo>
                <a:lnTo>
                  <a:pt x="0" y="99162"/>
                </a:lnTo>
                <a:cubicBezTo>
                  <a:pt x="0" y="91650"/>
                  <a:pt x="2630" y="85264"/>
                  <a:pt x="7888" y="80006"/>
                </a:cubicBezTo>
                <a:cubicBezTo>
                  <a:pt x="13146" y="74747"/>
                  <a:pt x="19532" y="72118"/>
                  <a:pt x="27044" y="72118"/>
                </a:cubicBezTo>
                <a:lnTo>
                  <a:pt x="108177" y="72118"/>
                </a:lnTo>
                <a:lnTo>
                  <a:pt x="108177" y="45074"/>
                </a:lnTo>
                <a:cubicBezTo>
                  <a:pt x="108177" y="32678"/>
                  <a:pt x="112590" y="22067"/>
                  <a:pt x="121417" y="13240"/>
                </a:cubicBezTo>
                <a:cubicBezTo>
                  <a:pt x="130244" y="4413"/>
                  <a:pt x="140855" y="0"/>
                  <a:pt x="153251" y="0"/>
                </a:cubicBezTo>
                <a:close/>
                <a:moveTo>
                  <a:pt x="36059" y="108177"/>
                </a:moveTo>
                <a:lnTo>
                  <a:pt x="36059" y="135221"/>
                </a:lnTo>
                <a:cubicBezTo>
                  <a:pt x="36059" y="149870"/>
                  <a:pt x="44932" y="165082"/>
                  <a:pt x="62680" y="180858"/>
                </a:cubicBezTo>
                <a:cubicBezTo>
                  <a:pt x="80428" y="196634"/>
                  <a:pt x="102543" y="207245"/>
                  <a:pt x="129023" y="212691"/>
                </a:cubicBezTo>
                <a:cubicBezTo>
                  <a:pt x="115126" y="182267"/>
                  <a:pt x="108177" y="147428"/>
                  <a:pt x="108177" y="108177"/>
                </a:cubicBezTo>
                <a:lnTo>
                  <a:pt x="36059" y="108177"/>
                </a:lnTo>
                <a:close/>
                <a:moveTo>
                  <a:pt x="360589" y="108177"/>
                </a:moveTo>
                <a:cubicBezTo>
                  <a:pt x="360589" y="147428"/>
                  <a:pt x="353640" y="182267"/>
                  <a:pt x="339742" y="212691"/>
                </a:cubicBezTo>
                <a:cubicBezTo>
                  <a:pt x="366222" y="207245"/>
                  <a:pt x="388337" y="196634"/>
                  <a:pt x="406085" y="180858"/>
                </a:cubicBezTo>
                <a:cubicBezTo>
                  <a:pt x="423833" y="165082"/>
                  <a:pt x="432706" y="149870"/>
                  <a:pt x="432706" y="135221"/>
                </a:cubicBezTo>
                <a:lnTo>
                  <a:pt x="432706" y="108177"/>
                </a:lnTo>
                <a:lnTo>
                  <a:pt x="360589" y="1081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15" name="Google Shape;615;p16"/>
          <p:cNvSpPr/>
          <p:nvPr/>
        </p:nvSpPr>
        <p:spPr>
          <a:xfrm>
            <a:off x="537169" y="4891227"/>
            <a:ext cx="378136" cy="297374"/>
          </a:xfrm>
          <a:custGeom>
            <a:rect b="b" l="l" r="r" t="t"/>
            <a:pathLst>
              <a:path extrusionOk="0" h="396680" w="504826">
                <a:moveTo>
                  <a:pt x="426228" y="101417"/>
                </a:moveTo>
                <a:cubicBezTo>
                  <a:pt x="450456" y="114751"/>
                  <a:pt x="469611" y="131466"/>
                  <a:pt x="483697" y="151561"/>
                </a:cubicBezTo>
                <a:cubicBezTo>
                  <a:pt x="497783" y="171656"/>
                  <a:pt x="504826" y="193254"/>
                  <a:pt x="504826" y="216354"/>
                </a:cubicBezTo>
                <a:cubicBezTo>
                  <a:pt x="504826" y="238891"/>
                  <a:pt x="498159" y="259973"/>
                  <a:pt x="484824" y="279598"/>
                </a:cubicBezTo>
                <a:cubicBezTo>
                  <a:pt x="471490" y="299224"/>
                  <a:pt x="453179" y="315798"/>
                  <a:pt x="429891" y="329320"/>
                </a:cubicBezTo>
                <a:cubicBezTo>
                  <a:pt x="431769" y="333828"/>
                  <a:pt x="433694" y="337960"/>
                  <a:pt x="435666" y="341716"/>
                </a:cubicBezTo>
                <a:cubicBezTo>
                  <a:pt x="437638" y="345472"/>
                  <a:pt x="439985" y="349087"/>
                  <a:pt x="442709" y="352561"/>
                </a:cubicBezTo>
                <a:cubicBezTo>
                  <a:pt x="445431" y="356036"/>
                  <a:pt x="447545" y="358759"/>
                  <a:pt x="449047" y="360731"/>
                </a:cubicBezTo>
                <a:cubicBezTo>
                  <a:pt x="450549" y="362703"/>
                  <a:pt x="452991" y="365473"/>
                  <a:pt x="456371" y="369042"/>
                </a:cubicBezTo>
                <a:cubicBezTo>
                  <a:pt x="459752" y="372610"/>
                  <a:pt x="461911" y="374958"/>
                  <a:pt x="462851" y="376084"/>
                </a:cubicBezTo>
                <a:cubicBezTo>
                  <a:pt x="463038" y="376272"/>
                  <a:pt x="463415" y="376695"/>
                  <a:pt x="463977" y="377352"/>
                </a:cubicBezTo>
                <a:cubicBezTo>
                  <a:pt x="464541" y="378010"/>
                  <a:pt x="464963" y="378479"/>
                  <a:pt x="465245" y="378761"/>
                </a:cubicBezTo>
                <a:cubicBezTo>
                  <a:pt x="465527" y="379042"/>
                  <a:pt x="465903" y="379512"/>
                  <a:pt x="466373" y="380169"/>
                </a:cubicBezTo>
                <a:cubicBezTo>
                  <a:pt x="466841" y="380827"/>
                  <a:pt x="467171" y="381343"/>
                  <a:pt x="467359" y="381718"/>
                </a:cubicBezTo>
                <a:cubicBezTo>
                  <a:pt x="467546" y="382094"/>
                  <a:pt x="467781" y="382564"/>
                  <a:pt x="468063" y="383127"/>
                </a:cubicBezTo>
                <a:cubicBezTo>
                  <a:pt x="468345" y="383690"/>
                  <a:pt x="468532" y="384254"/>
                  <a:pt x="468625" y="384817"/>
                </a:cubicBezTo>
                <a:cubicBezTo>
                  <a:pt x="468720" y="385381"/>
                  <a:pt x="468767" y="385991"/>
                  <a:pt x="468767" y="386648"/>
                </a:cubicBezTo>
                <a:cubicBezTo>
                  <a:pt x="468767" y="387306"/>
                  <a:pt x="468673" y="387916"/>
                  <a:pt x="468485" y="388479"/>
                </a:cubicBezTo>
                <a:cubicBezTo>
                  <a:pt x="467921" y="391109"/>
                  <a:pt x="466701" y="393175"/>
                  <a:pt x="464823" y="394677"/>
                </a:cubicBezTo>
                <a:cubicBezTo>
                  <a:pt x="462945" y="396180"/>
                  <a:pt x="460879" y="396837"/>
                  <a:pt x="458625" y="396649"/>
                </a:cubicBezTo>
                <a:cubicBezTo>
                  <a:pt x="449235" y="395334"/>
                  <a:pt x="441159" y="393832"/>
                  <a:pt x="434398" y="392142"/>
                </a:cubicBezTo>
                <a:cubicBezTo>
                  <a:pt x="405476" y="384629"/>
                  <a:pt x="379371" y="372610"/>
                  <a:pt x="356083" y="356083"/>
                </a:cubicBezTo>
                <a:cubicBezTo>
                  <a:pt x="339180" y="359088"/>
                  <a:pt x="322653" y="360590"/>
                  <a:pt x="306502" y="360590"/>
                </a:cubicBezTo>
                <a:cubicBezTo>
                  <a:pt x="255606" y="360590"/>
                  <a:pt x="211283" y="348195"/>
                  <a:pt x="173535" y="323404"/>
                </a:cubicBezTo>
                <a:cubicBezTo>
                  <a:pt x="184427" y="324156"/>
                  <a:pt x="192691" y="324531"/>
                  <a:pt x="198325" y="324531"/>
                </a:cubicBezTo>
                <a:cubicBezTo>
                  <a:pt x="228562" y="324531"/>
                  <a:pt x="257578" y="320306"/>
                  <a:pt x="285373" y="311854"/>
                </a:cubicBezTo>
                <a:cubicBezTo>
                  <a:pt x="313169" y="303403"/>
                  <a:pt x="337959" y="291290"/>
                  <a:pt x="359745" y="275514"/>
                </a:cubicBezTo>
                <a:cubicBezTo>
                  <a:pt x="383221" y="258235"/>
                  <a:pt x="401250" y="238328"/>
                  <a:pt x="413833" y="215791"/>
                </a:cubicBezTo>
                <a:cubicBezTo>
                  <a:pt x="426416" y="193254"/>
                  <a:pt x="432708" y="169403"/>
                  <a:pt x="432708" y="144237"/>
                </a:cubicBezTo>
                <a:cubicBezTo>
                  <a:pt x="432708" y="129776"/>
                  <a:pt x="430549" y="115502"/>
                  <a:pt x="426228" y="101417"/>
                </a:cubicBezTo>
                <a:close/>
                <a:moveTo>
                  <a:pt x="198324" y="0"/>
                </a:moveTo>
                <a:cubicBezTo>
                  <a:pt x="234196" y="0"/>
                  <a:pt x="267390" y="6432"/>
                  <a:pt x="297908" y="19297"/>
                </a:cubicBezTo>
                <a:cubicBezTo>
                  <a:pt x="328428" y="32162"/>
                  <a:pt x="352514" y="49675"/>
                  <a:pt x="370168" y="71836"/>
                </a:cubicBezTo>
                <a:cubicBezTo>
                  <a:pt x="387821" y="93997"/>
                  <a:pt x="396648" y="118130"/>
                  <a:pt x="396648" y="144236"/>
                </a:cubicBezTo>
                <a:cubicBezTo>
                  <a:pt x="396648" y="170341"/>
                  <a:pt x="387821" y="194474"/>
                  <a:pt x="370168" y="216635"/>
                </a:cubicBezTo>
                <a:cubicBezTo>
                  <a:pt x="352514" y="238796"/>
                  <a:pt x="328428" y="256310"/>
                  <a:pt x="297908" y="269174"/>
                </a:cubicBezTo>
                <a:cubicBezTo>
                  <a:pt x="267390" y="282039"/>
                  <a:pt x="234196" y="288471"/>
                  <a:pt x="198324" y="288471"/>
                </a:cubicBezTo>
                <a:cubicBezTo>
                  <a:pt x="182173" y="288471"/>
                  <a:pt x="165646" y="286969"/>
                  <a:pt x="148743" y="283964"/>
                </a:cubicBezTo>
                <a:cubicBezTo>
                  <a:pt x="125455" y="300491"/>
                  <a:pt x="99350" y="312511"/>
                  <a:pt x="70428" y="320023"/>
                </a:cubicBezTo>
                <a:cubicBezTo>
                  <a:pt x="63666" y="321713"/>
                  <a:pt x="55591" y="323216"/>
                  <a:pt x="46201" y="324530"/>
                </a:cubicBezTo>
                <a:lnTo>
                  <a:pt x="45355" y="324530"/>
                </a:lnTo>
                <a:cubicBezTo>
                  <a:pt x="43289" y="324530"/>
                  <a:pt x="41364" y="323779"/>
                  <a:pt x="39580" y="322277"/>
                </a:cubicBezTo>
                <a:cubicBezTo>
                  <a:pt x="37796" y="320774"/>
                  <a:pt x="36716" y="318802"/>
                  <a:pt x="36341" y="316361"/>
                </a:cubicBezTo>
                <a:cubicBezTo>
                  <a:pt x="36153" y="315797"/>
                  <a:pt x="36059" y="315187"/>
                  <a:pt x="36059" y="314530"/>
                </a:cubicBezTo>
                <a:cubicBezTo>
                  <a:pt x="36059" y="313872"/>
                  <a:pt x="36105" y="313262"/>
                  <a:pt x="36200" y="312698"/>
                </a:cubicBezTo>
                <a:cubicBezTo>
                  <a:pt x="36294" y="312135"/>
                  <a:pt x="36482" y="311571"/>
                  <a:pt x="36763" y="311008"/>
                </a:cubicBezTo>
                <a:cubicBezTo>
                  <a:pt x="37045" y="310445"/>
                  <a:pt x="37280" y="309975"/>
                  <a:pt x="37467" y="309600"/>
                </a:cubicBezTo>
                <a:cubicBezTo>
                  <a:pt x="37655" y="309224"/>
                  <a:pt x="37984" y="308707"/>
                  <a:pt x="38453" y="308050"/>
                </a:cubicBezTo>
                <a:cubicBezTo>
                  <a:pt x="38923" y="307393"/>
                  <a:pt x="39299" y="306923"/>
                  <a:pt x="39580" y="306642"/>
                </a:cubicBezTo>
                <a:cubicBezTo>
                  <a:pt x="39862" y="306360"/>
                  <a:pt x="40285" y="305890"/>
                  <a:pt x="40848" y="305233"/>
                </a:cubicBezTo>
                <a:cubicBezTo>
                  <a:pt x="41411" y="304576"/>
                  <a:pt x="41787" y="304153"/>
                  <a:pt x="41975" y="303965"/>
                </a:cubicBezTo>
                <a:cubicBezTo>
                  <a:pt x="42914" y="302839"/>
                  <a:pt x="45073" y="300491"/>
                  <a:pt x="48454" y="296923"/>
                </a:cubicBezTo>
                <a:cubicBezTo>
                  <a:pt x="51835" y="293354"/>
                  <a:pt x="54276" y="290584"/>
                  <a:pt x="55779" y="288612"/>
                </a:cubicBezTo>
                <a:cubicBezTo>
                  <a:pt x="57281" y="286640"/>
                  <a:pt x="59394" y="283917"/>
                  <a:pt x="62117" y="280443"/>
                </a:cubicBezTo>
                <a:cubicBezTo>
                  <a:pt x="64840" y="276968"/>
                  <a:pt x="67188" y="273353"/>
                  <a:pt x="69160" y="269597"/>
                </a:cubicBezTo>
                <a:cubicBezTo>
                  <a:pt x="71132" y="265840"/>
                  <a:pt x="73057" y="261709"/>
                  <a:pt x="74935" y="257202"/>
                </a:cubicBezTo>
                <a:cubicBezTo>
                  <a:pt x="51647" y="243680"/>
                  <a:pt x="33336" y="227058"/>
                  <a:pt x="20001" y="207339"/>
                </a:cubicBezTo>
                <a:cubicBezTo>
                  <a:pt x="6667" y="187619"/>
                  <a:pt x="0" y="166585"/>
                  <a:pt x="0" y="144236"/>
                </a:cubicBezTo>
                <a:cubicBezTo>
                  <a:pt x="0" y="118130"/>
                  <a:pt x="8827" y="93997"/>
                  <a:pt x="26481" y="71836"/>
                </a:cubicBezTo>
                <a:cubicBezTo>
                  <a:pt x="44135" y="49675"/>
                  <a:pt x="68221" y="32162"/>
                  <a:pt x="98739" y="19297"/>
                </a:cubicBezTo>
                <a:cubicBezTo>
                  <a:pt x="129258" y="6432"/>
                  <a:pt x="162453" y="0"/>
                  <a:pt x="198324" y="0"/>
                </a:cubicBezTo>
                <a:close/>
              </a:path>
            </a:pathLst>
          </a:custGeom>
          <a:solidFill>
            <a:srgbClr val="A5D1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16" name="Google Shape;616;p16"/>
          <p:cNvSpPr/>
          <p:nvPr/>
        </p:nvSpPr>
        <p:spPr>
          <a:xfrm>
            <a:off x="11445288" y="1325397"/>
            <a:ext cx="378135" cy="297350"/>
          </a:xfrm>
          <a:custGeom>
            <a:rect b="b" l="l" r="r" t="t"/>
            <a:pathLst>
              <a:path extrusionOk="0" h="396648" w="504825">
                <a:moveTo>
                  <a:pt x="252413" y="0"/>
                </a:moveTo>
                <a:cubicBezTo>
                  <a:pt x="286593" y="0"/>
                  <a:pt x="319272" y="6667"/>
                  <a:pt x="350447" y="20001"/>
                </a:cubicBezTo>
                <a:cubicBezTo>
                  <a:pt x="381623" y="33336"/>
                  <a:pt x="408480" y="51271"/>
                  <a:pt x="431017" y="73808"/>
                </a:cubicBezTo>
                <a:cubicBezTo>
                  <a:pt x="453554" y="96345"/>
                  <a:pt x="471489" y="123201"/>
                  <a:pt x="484824" y="154377"/>
                </a:cubicBezTo>
                <a:cubicBezTo>
                  <a:pt x="498158" y="185553"/>
                  <a:pt x="504825" y="218231"/>
                  <a:pt x="504825" y="252412"/>
                </a:cubicBezTo>
                <a:cubicBezTo>
                  <a:pt x="504825" y="301430"/>
                  <a:pt x="491584" y="346785"/>
                  <a:pt x="465104" y="388479"/>
                </a:cubicBezTo>
                <a:cubicBezTo>
                  <a:pt x="461535" y="393925"/>
                  <a:pt x="456465" y="396648"/>
                  <a:pt x="449891" y="396648"/>
                </a:cubicBezTo>
                <a:lnTo>
                  <a:pt x="54933" y="396648"/>
                </a:lnTo>
                <a:cubicBezTo>
                  <a:pt x="48360" y="396648"/>
                  <a:pt x="43290" y="393925"/>
                  <a:pt x="39721" y="388479"/>
                </a:cubicBezTo>
                <a:cubicBezTo>
                  <a:pt x="13241" y="346973"/>
                  <a:pt x="0" y="301618"/>
                  <a:pt x="0" y="252412"/>
                </a:cubicBezTo>
                <a:cubicBezTo>
                  <a:pt x="0" y="218231"/>
                  <a:pt x="6667" y="185553"/>
                  <a:pt x="20001" y="154377"/>
                </a:cubicBezTo>
                <a:cubicBezTo>
                  <a:pt x="33335" y="123201"/>
                  <a:pt x="51271" y="96345"/>
                  <a:pt x="73808" y="73808"/>
                </a:cubicBezTo>
                <a:cubicBezTo>
                  <a:pt x="96345" y="51271"/>
                  <a:pt x="123201" y="33336"/>
                  <a:pt x="154377" y="20001"/>
                </a:cubicBezTo>
                <a:cubicBezTo>
                  <a:pt x="185553" y="6667"/>
                  <a:pt x="218232" y="0"/>
                  <a:pt x="252413" y="0"/>
                </a:cubicBezTo>
                <a:close/>
                <a:moveTo>
                  <a:pt x="252413" y="36059"/>
                </a:moveTo>
                <a:cubicBezTo>
                  <a:pt x="242459" y="36059"/>
                  <a:pt x="233960" y="39580"/>
                  <a:pt x="226918" y="46623"/>
                </a:cubicBezTo>
                <a:cubicBezTo>
                  <a:pt x="219875" y="53666"/>
                  <a:pt x="216353" y="62164"/>
                  <a:pt x="216353" y="72118"/>
                </a:cubicBezTo>
                <a:cubicBezTo>
                  <a:pt x="216353" y="82071"/>
                  <a:pt x="219875" y="90570"/>
                  <a:pt x="226918" y="97613"/>
                </a:cubicBezTo>
                <a:cubicBezTo>
                  <a:pt x="233960" y="104655"/>
                  <a:pt x="242459" y="108177"/>
                  <a:pt x="252413" y="108177"/>
                </a:cubicBezTo>
                <a:cubicBezTo>
                  <a:pt x="262366" y="108177"/>
                  <a:pt x="270864" y="104655"/>
                  <a:pt x="277907" y="97613"/>
                </a:cubicBezTo>
                <a:cubicBezTo>
                  <a:pt x="284949" y="90570"/>
                  <a:pt x="288471" y="82071"/>
                  <a:pt x="288471" y="72118"/>
                </a:cubicBezTo>
                <a:cubicBezTo>
                  <a:pt x="288471" y="62164"/>
                  <a:pt x="284949" y="53666"/>
                  <a:pt x="277907" y="46623"/>
                </a:cubicBezTo>
                <a:cubicBezTo>
                  <a:pt x="270864" y="39580"/>
                  <a:pt x="262366" y="36059"/>
                  <a:pt x="252413" y="36059"/>
                </a:cubicBezTo>
                <a:close/>
                <a:moveTo>
                  <a:pt x="378618" y="90147"/>
                </a:moveTo>
                <a:cubicBezTo>
                  <a:pt x="368665" y="90147"/>
                  <a:pt x="360166" y="93669"/>
                  <a:pt x="353124" y="100711"/>
                </a:cubicBezTo>
                <a:cubicBezTo>
                  <a:pt x="346081" y="107754"/>
                  <a:pt x="342560" y="116252"/>
                  <a:pt x="342560" y="126206"/>
                </a:cubicBezTo>
                <a:cubicBezTo>
                  <a:pt x="342560" y="136160"/>
                  <a:pt x="346081" y="144658"/>
                  <a:pt x="353124" y="151701"/>
                </a:cubicBezTo>
                <a:cubicBezTo>
                  <a:pt x="360166" y="158744"/>
                  <a:pt x="368665" y="162265"/>
                  <a:pt x="378618" y="162265"/>
                </a:cubicBezTo>
                <a:cubicBezTo>
                  <a:pt x="388572" y="162265"/>
                  <a:pt x="397071" y="158744"/>
                  <a:pt x="404113" y="151701"/>
                </a:cubicBezTo>
                <a:cubicBezTo>
                  <a:pt x="411156" y="144658"/>
                  <a:pt x="414678" y="136160"/>
                  <a:pt x="414678" y="126206"/>
                </a:cubicBezTo>
                <a:cubicBezTo>
                  <a:pt x="414678" y="116252"/>
                  <a:pt x="411156" y="107754"/>
                  <a:pt x="404113" y="100711"/>
                </a:cubicBezTo>
                <a:cubicBezTo>
                  <a:pt x="397071" y="93669"/>
                  <a:pt x="388572" y="90147"/>
                  <a:pt x="378618" y="90147"/>
                </a:cubicBezTo>
                <a:close/>
                <a:moveTo>
                  <a:pt x="126206" y="90147"/>
                </a:moveTo>
                <a:cubicBezTo>
                  <a:pt x="116252" y="90147"/>
                  <a:pt x="107754" y="93669"/>
                  <a:pt x="100712" y="100711"/>
                </a:cubicBezTo>
                <a:cubicBezTo>
                  <a:pt x="93668" y="107754"/>
                  <a:pt x="90147" y="116252"/>
                  <a:pt x="90147" y="126206"/>
                </a:cubicBezTo>
                <a:cubicBezTo>
                  <a:pt x="90147" y="136160"/>
                  <a:pt x="93668" y="144658"/>
                  <a:pt x="100712" y="151701"/>
                </a:cubicBezTo>
                <a:cubicBezTo>
                  <a:pt x="107754" y="158744"/>
                  <a:pt x="116252" y="162265"/>
                  <a:pt x="126206" y="162265"/>
                </a:cubicBezTo>
                <a:cubicBezTo>
                  <a:pt x="136160" y="162265"/>
                  <a:pt x="144658" y="158744"/>
                  <a:pt x="151701" y="151701"/>
                </a:cubicBezTo>
                <a:cubicBezTo>
                  <a:pt x="158744" y="144658"/>
                  <a:pt x="162265" y="136160"/>
                  <a:pt x="162265" y="126206"/>
                </a:cubicBezTo>
                <a:cubicBezTo>
                  <a:pt x="162265" y="116252"/>
                  <a:pt x="158744" y="107754"/>
                  <a:pt x="151701" y="100711"/>
                </a:cubicBezTo>
                <a:cubicBezTo>
                  <a:pt x="144658" y="93669"/>
                  <a:pt x="136160" y="90147"/>
                  <a:pt x="126206" y="90147"/>
                </a:cubicBezTo>
                <a:close/>
                <a:moveTo>
                  <a:pt x="291429" y="131594"/>
                </a:moveTo>
                <a:cubicBezTo>
                  <a:pt x="289175" y="131899"/>
                  <a:pt x="286969" y="132685"/>
                  <a:pt x="284809" y="133953"/>
                </a:cubicBezTo>
                <a:cubicBezTo>
                  <a:pt x="280489" y="136488"/>
                  <a:pt x="277672" y="140198"/>
                  <a:pt x="276358" y="145081"/>
                </a:cubicBezTo>
                <a:lnTo>
                  <a:pt x="247905" y="252694"/>
                </a:lnTo>
                <a:cubicBezTo>
                  <a:pt x="236636" y="253633"/>
                  <a:pt x="226589" y="257718"/>
                  <a:pt x="217762" y="264948"/>
                </a:cubicBezTo>
                <a:cubicBezTo>
                  <a:pt x="208935" y="272179"/>
                  <a:pt x="203019" y="281428"/>
                  <a:pt x="200015" y="292697"/>
                </a:cubicBezTo>
                <a:cubicBezTo>
                  <a:pt x="196258" y="307158"/>
                  <a:pt x="198136" y="320868"/>
                  <a:pt x="205648" y="333827"/>
                </a:cubicBezTo>
                <a:cubicBezTo>
                  <a:pt x="213161" y="346785"/>
                  <a:pt x="224147" y="355143"/>
                  <a:pt x="238609" y="358899"/>
                </a:cubicBezTo>
                <a:cubicBezTo>
                  <a:pt x="253070" y="362655"/>
                  <a:pt x="266780" y="360777"/>
                  <a:pt x="279739" y="353265"/>
                </a:cubicBezTo>
                <a:cubicBezTo>
                  <a:pt x="292697" y="345752"/>
                  <a:pt x="301054" y="334766"/>
                  <a:pt x="304811" y="320305"/>
                </a:cubicBezTo>
                <a:cubicBezTo>
                  <a:pt x="307815" y="309036"/>
                  <a:pt x="307252" y="298050"/>
                  <a:pt x="303120" y="287344"/>
                </a:cubicBezTo>
                <a:cubicBezTo>
                  <a:pt x="298988" y="276639"/>
                  <a:pt x="292227" y="268094"/>
                  <a:pt x="282837" y="261709"/>
                </a:cubicBezTo>
                <a:lnTo>
                  <a:pt x="311290" y="154096"/>
                </a:lnTo>
                <a:cubicBezTo>
                  <a:pt x="312417" y="149212"/>
                  <a:pt x="311712" y="144658"/>
                  <a:pt x="309177" y="140432"/>
                </a:cubicBezTo>
                <a:cubicBezTo>
                  <a:pt x="306642" y="136207"/>
                  <a:pt x="303026" y="133437"/>
                  <a:pt x="298331" y="132122"/>
                </a:cubicBezTo>
                <a:cubicBezTo>
                  <a:pt x="295983" y="131465"/>
                  <a:pt x="293683" y="131289"/>
                  <a:pt x="291429" y="131594"/>
                </a:cubicBezTo>
                <a:close/>
                <a:moveTo>
                  <a:pt x="432707" y="216353"/>
                </a:moveTo>
                <a:cubicBezTo>
                  <a:pt x="422753" y="216353"/>
                  <a:pt x="414255" y="219875"/>
                  <a:pt x="407213" y="226918"/>
                </a:cubicBezTo>
                <a:cubicBezTo>
                  <a:pt x="400169" y="233960"/>
                  <a:pt x="396648" y="242458"/>
                  <a:pt x="396648" y="252412"/>
                </a:cubicBezTo>
                <a:cubicBezTo>
                  <a:pt x="396648" y="262366"/>
                  <a:pt x="400169" y="270864"/>
                  <a:pt x="407213" y="277907"/>
                </a:cubicBezTo>
                <a:cubicBezTo>
                  <a:pt x="414255" y="284950"/>
                  <a:pt x="422753" y="288471"/>
                  <a:pt x="432707" y="288471"/>
                </a:cubicBezTo>
                <a:cubicBezTo>
                  <a:pt x="442661" y="288471"/>
                  <a:pt x="451159" y="284950"/>
                  <a:pt x="458202" y="277907"/>
                </a:cubicBezTo>
                <a:cubicBezTo>
                  <a:pt x="465245" y="270864"/>
                  <a:pt x="468766" y="262366"/>
                  <a:pt x="468766" y="252412"/>
                </a:cubicBezTo>
                <a:cubicBezTo>
                  <a:pt x="468766" y="242458"/>
                  <a:pt x="465245" y="233960"/>
                  <a:pt x="458202" y="226918"/>
                </a:cubicBezTo>
                <a:cubicBezTo>
                  <a:pt x="451159" y="219875"/>
                  <a:pt x="442661" y="216353"/>
                  <a:pt x="432707" y="216353"/>
                </a:cubicBezTo>
                <a:close/>
                <a:moveTo>
                  <a:pt x="72118" y="216353"/>
                </a:moveTo>
                <a:cubicBezTo>
                  <a:pt x="62164" y="216353"/>
                  <a:pt x="53666" y="219875"/>
                  <a:pt x="46623" y="226918"/>
                </a:cubicBezTo>
                <a:cubicBezTo>
                  <a:pt x="39580" y="233960"/>
                  <a:pt x="36059" y="242458"/>
                  <a:pt x="36059" y="252412"/>
                </a:cubicBezTo>
                <a:cubicBezTo>
                  <a:pt x="36059" y="262366"/>
                  <a:pt x="39580" y="270864"/>
                  <a:pt x="46623" y="277907"/>
                </a:cubicBezTo>
                <a:cubicBezTo>
                  <a:pt x="53666" y="284950"/>
                  <a:pt x="62164" y="288471"/>
                  <a:pt x="72118" y="288471"/>
                </a:cubicBezTo>
                <a:cubicBezTo>
                  <a:pt x="82072" y="288471"/>
                  <a:pt x="90570" y="284950"/>
                  <a:pt x="97612" y="277907"/>
                </a:cubicBezTo>
                <a:cubicBezTo>
                  <a:pt x="104655" y="270864"/>
                  <a:pt x="108177" y="262366"/>
                  <a:pt x="108177" y="252412"/>
                </a:cubicBezTo>
                <a:cubicBezTo>
                  <a:pt x="108177" y="242458"/>
                  <a:pt x="104655" y="233960"/>
                  <a:pt x="97612" y="226918"/>
                </a:cubicBezTo>
                <a:cubicBezTo>
                  <a:pt x="90570" y="219875"/>
                  <a:pt x="82072" y="216353"/>
                  <a:pt x="72118" y="216353"/>
                </a:cubicBezTo>
                <a:close/>
              </a:path>
            </a:pathLst>
          </a:custGeom>
          <a:solidFill>
            <a:srgbClr val="0B27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17" name="Google Shape;617;p16"/>
          <p:cNvSpPr txBox="1"/>
          <p:nvPr/>
        </p:nvSpPr>
        <p:spPr>
          <a:xfrm>
            <a:off x="5426505" y="3635849"/>
            <a:ext cx="132343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วัตถุประสงค์ของโครงการ</a:t>
            </a:r>
            <a:endParaRPr b="1" i="0" sz="2400" u="none" cap="none" strike="noStrike">
              <a:solidFill>
                <a:srgbClr val="0F3492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7"/>
          <p:cNvSpPr/>
          <p:nvPr/>
        </p:nvSpPr>
        <p:spPr>
          <a:xfrm>
            <a:off x="397201" y="3198696"/>
            <a:ext cx="5639862" cy="1392005"/>
          </a:xfrm>
          <a:prstGeom prst="roundRect">
            <a:avLst>
              <a:gd fmla="val 22153" name="adj"/>
            </a:avLst>
          </a:prstGeom>
          <a:solidFill>
            <a:srgbClr val="CADE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23" name="Google Shape;623;p17"/>
          <p:cNvSpPr/>
          <p:nvPr/>
        </p:nvSpPr>
        <p:spPr>
          <a:xfrm>
            <a:off x="6148626" y="3188063"/>
            <a:ext cx="5639862" cy="1400085"/>
          </a:xfrm>
          <a:prstGeom prst="roundRect">
            <a:avLst>
              <a:gd fmla="val 22183" name="adj"/>
            </a:avLst>
          </a:prstGeom>
          <a:solidFill>
            <a:srgbClr val="A5D1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24" name="Google Shape;624;p17"/>
          <p:cNvSpPr/>
          <p:nvPr/>
        </p:nvSpPr>
        <p:spPr>
          <a:xfrm>
            <a:off x="6148626" y="1697309"/>
            <a:ext cx="5639862" cy="1428940"/>
          </a:xfrm>
          <a:prstGeom prst="roundRect">
            <a:avLst>
              <a:gd fmla="val 19819" name="adj"/>
            </a:avLst>
          </a:prstGeom>
          <a:solidFill>
            <a:srgbClr val="D1E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25" name="Google Shape;625;p17"/>
          <p:cNvSpPr/>
          <p:nvPr/>
        </p:nvSpPr>
        <p:spPr>
          <a:xfrm>
            <a:off x="390889" y="1700694"/>
            <a:ext cx="5639862" cy="1407709"/>
          </a:xfrm>
          <a:prstGeom prst="roundRect">
            <a:avLst>
              <a:gd fmla="val 20586" name="adj"/>
            </a:avLst>
          </a:prstGeom>
          <a:solidFill>
            <a:srgbClr val="95B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26" name="Google Shape;626;p17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นอกจากนี้ การเปลี่ยนแปลงทางเทคโนโลยีดิจิทัลที่มีการพัฒนาอย่างต่อเนื่องและมีพลวัตของการเปลี่ยนแปลงอย่างรวดเร็วอยู่ตลอดเวลาทั้งการประยุกต์ใช้เทคโนโลยีดิจิทัลและทิศทางเทคโนโลยีอุบัติใหม่ในภาคการเกษตรไทย</a:t>
            </a:r>
            <a:endParaRPr>
              <a:solidFill>
                <a:srgbClr val="002060"/>
              </a:solidFill>
            </a:endParaRPr>
          </a:p>
        </p:txBody>
      </p:sp>
      <p:grpSp>
        <p:nvGrpSpPr>
          <p:cNvPr id="627" name="Google Shape;627;p17"/>
          <p:cNvGrpSpPr/>
          <p:nvPr/>
        </p:nvGrpSpPr>
        <p:grpSpPr>
          <a:xfrm>
            <a:off x="4693661" y="1765003"/>
            <a:ext cx="2804678" cy="2775452"/>
            <a:chOff x="4693661" y="2349795"/>
            <a:chExt cx="2804678" cy="2775452"/>
          </a:xfrm>
        </p:grpSpPr>
        <p:sp>
          <p:nvSpPr>
            <p:cNvPr id="628" name="Google Shape;628;p17"/>
            <p:cNvSpPr/>
            <p:nvPr/>
          </p:nvSpPr>
          <p:spPr>
            <a:xfrm>
              <a:off x="6154938" y="3781846"/>
              <a:ext cx="1343401" cy="1343401"/>
            </a:xfrm>
            <a:custGeom>
              <a:rect b="b" l="l" r="r" t="t"/>
              <a:pathLst>
                <a:path extrusionOk="0" h="21600" w="21600">
                  <a:moveTo>
                    <a:pt x="10197" y="16838"/>
                  </a:moveTo>
                  <a:lnTo>
                    <a:pt x="10197" y="14959"/>
                  </a:lnTo>
                  <a:cubicBezTo>
                    <a:pt x="10197" y="12327"/>
                    <a:pt x="12327" y="10197"/>
                    <a:pt x="14959" y="10197"/>
                  </a:cubicBezTo>
                  <a:lnTo>
                    <a:pt x="16838" y="10197"/>
                  </a:lnTo>
                  <a:cubicBezTo>
                    <a:pt x="19470" y="10197"/>
                    <a:pt x="21600" y="8067"/>
                    <a:pt x="21600" y="5435"/>
                  </a:cubicBezTo>
                  <a:lnTo>
                    <a:pt x="21600" y="4762"/>
                  </a:lnTo>
                  <a:cubicBezTo>
                    <a:pt x="21600" y="2130"/>
                    <a:pt x="19470" y="0"/>
                    <a:pt x="16838" y="0"/>
                  </a:cubicBezTo>
                  <a:lnTo>
                    <a:pt x="4762" y="0"/>
                  </a:lnTo>
                  <a:cubicBezTo>
                    <a:pt x="2130" y="0"/>
                    <a:pt x="0" y="2130"/>
                    <a:pt x="0" y="4762"/>
                  </a:cubicBezTo>
                  <a:lnTo>
                    <a:pt x="0" y="16838"/>
                  </a:lnTo>
                  <a:cubicBezTo>
                    <a:pt x="0" y="19470"/>
                    <a:pt x="2130" y="21600"/>
                    <a:pt x="4762" y="21600"/>
                  </a:cubicBezTo>
                  <a:lnTo>
                    <a:pt x="5435" y="21600"/>
                  </a:lnTo>
                  <a:cubicBezTo>
                    <a:pt x="8067" y="21600"/>
                    <a:pt x="10197" y="19454"/>
                    <a:pt x="10197" y="16838"/>
                  </a:cubicBezTo>
                  <a:close/>
                </a:path>
              </a:pathLst>
            </a:custGeom>
            <a:solidFill>
              <a:srgbClr val="05347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4693661" y="3781846"/>
              <a:ext cx="1343401" cy="1343401"/>
            </a:xfrm>
            <a:custGeom>
              <a:rect b="b" l="l" r="r" t="t"/>
              <a:pathLst>
                <a:path extrusionOk="0" h="21600" w="21600">
                  <a:moveTo>
                    <a:pt x="11403" y="16838"/>
                  </a:moveTo>
                  <a:lnTo>
                    <a:pt x="11403" y="14959"/>
                  </a:lnTo>
                  <a:cubicBezTo>
                    <a:pt x="11403" y="12327"/>
                    <a:pt x="9273" y="10197"/>
                    <a:pt x="6641" y="10197"/>
                  </a:cubicBezTo>
                  <a:lnTo>
                    <a:pt x="4762" y="10197"/>
                  </a:lnTo>
                  <a:cubicBezTo>
                    <a:pt x="2130" y="10197"/>
                    <a:pt x="0" y="8067"/>
                    <a:pt x="0" y="5435"/>
                  </a:cubicBezTo>
                  <a:lnTo>
                    <a:pt x="0" y="4762"/>
                  </a:lnTo>
                  <a:cubicBezTo>
                    <a:pt x="0" y="2130"/>
                    <a:pt x="2130" y="0"/>
                    <a:pt x="4762" y="0"/>
                  </a:cubicBezTo>
                  <a:lnTo>
                    <a:pt x="16838" y="0"/>
                  </a:lnTo>
                  <a:cubicBezTo>
                    <a:pt x="19470" y="0"/>
                    <a:pt x="21600" y="2130"/>
                    <a:pt x="21600" y="4762"/>
                  </a:cubicBezTo>
                  <a:lnTo>
                    <a:pt x="21600" y="16838"/>
                  </a:lnTo>
                  <a:cubicBezTo>
                    <a:pt x="21600" y="19470"/>
                    <a:pt x="19470" y="21600"/>
                    <a:pt x="16838" y="21600"/>
                  </a:cubicBezTo>
                  <a:lnTo>
                    <a:pt x="16165" y="21600"/>
                  </a:lnTo>
                  <a:cubicBezTo>
                    <a:pt x="13533" y="21600"/>
                    <a:pt x="11403" y="19454"/>
                    <a:pt x="11403" y="16838"/>
                  </a:cubicBezTo>
                  <a:close/>
                </a:path>
              </a:pathLst>
            </a:custGeom>
            <a:solidFill>
              <a:srgbClr val="3987F6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6845717" y="4482368"/>
              <a:ext cx="636144" cy="636144"/>
            </a:xfrm>
            <a:custGeom>
              <a:rect b="b" l="l" r="r" t="t"/>
              <a:pathLst>
                <a:path extrusionOk="0" h="21600" w="21600">
                  <a:moveTo>
                    <a:pt x="11544" y="0"/>
                  </a:moveTo>
                  <a:lnTo>
                    <a:pt x="10056" y="0"/>
                  </a:lnTo>
                  <a:cubicBezTo>
                    <a:pt x="4499" y="0"/>
                    <a:pt x="0" y="4499"/>
                    <a:pt x="0" y="10056"/>
                  </a:cubicBezTo>
                  <a:lnTo>
                    <a:pt x="0" y="11544"/>
                  </a:lnTo>
                  <a:cubicBezTo>
                    <a:pt x="0" y="17101"/>
                    <a:pt x="4499" y="21600"/>
                    <a:pt x="10056" y="21600"/>
                  </a:cubicBezTo>
                  <a:lnTo>
                    <a:pt x="11544" y="21600"/>
                  </a:lnTo>
                  <a:cubicBezTo>
                    <a:pt x="17101" y="21600"/>
                    <a:pt x="21600" y="17101"/>
                    <a:pt x="21600" y="11544"/>
                  </a:cubicBezTo>
                  <a:lnTo>
                    <a:pt x="21600" y="10056"/>
                  </a:lnTo>
                  <a:cubicBezTo>
                    <a:pt x="21600" y="4499"/>
                    <a:pt x="17101" y="0"/>
                    <a:pt x="11544" y="0"/>
                  </a:cubicBezTo>
                  <a:close/>
                </a:path>
              </a:pathLst>
            </a:custGeom>
            <a:solidFill>
              <a:srgbClr val="A5D1F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001012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4704293" y="4482368"/>
              <a:ext cx="636144" cy="636144"/>
            </a:xfrm>
            <a:custGeom>
              <a:rect b="b" l="l" r="r" t="t"/>
              <a:pathLst>
                <a:path extrusionOk="0" h="21600" w="21600">
                  <a:moveTo>
                    <a:pt x="11544" y="0"/>
                  </a:moveTo>
                  <a:lnTo>
                    <a:pt x="10056" y="0"/>
                  </a:lnTo>
                  <a:cubicBezTo>
                    <a:pt x="4499" y="0"/>
                    <a:pt x="0" y="4499"/>
                    <a:pt x="0" y="10056"/>
                  </a:cubicBezTo>
                  <a:lnTo>
                    <a:pt x="0" y="11544"/>
                  </a:lnTo>
                  <a:cubicBezTo>
                    <a:pt x="0" y="17101"/>
                    <a:pt x="4499" y="21600"/>
                    <a:pt x="10056" y="21600"/>
                  </a:cubicBezTo>
                  <a:lnTo>
                    <a:pt x="11544" y="21600"/>
                  </a:lnTo>
                  <a:cubicBezTo>
                    <a:pt x="17101" y="21600"/>
                    <a:pt x="21600" y="17101"/>
                    <a:pt x="21600" y="11544"/>
                  </a:cubicBezTo>
                  <a:lnTo>
                    <a:pt x="21600" y="10056"/>
                  </a:lnTo>
                  <a:cubicBezTo>
                    <a:pt x="21600" y="4499"/>
                    <a:pt x="17101" y="0"/>
                    <a:pt x="11544" y="0"/>
                  </a:cubicBezTo>
                  <a:close/>
                </a:path>
              </a:pathLst>
            </a:custGeom>
            <a:solidFill>
              <a:srgbClr val="CADE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001012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4693661" y="2349795"/>
              <a:ext cx="1343401" cy="1343401"/>
            </a:xfrm>
            <a:custGeom>
              <a:rect b="b" l="l" r="r" t="t"/>
              <a:pathLst>
                <a:path extrusionOk="0" h="21600" w="21600">
                  <a:moveTo>
                    <a:pt x="11403" y="4762"/>
                  </a:moveTo>
                  <a:lnTo>
                    <a:pt x="11403" y="6641"/>
                  </a:lnTo>
                  <a:cubicBezTo>
                    <a:pt x="11403" y="9273"/>
                    <a:pt x="9273" y="11403"/>
                    <a:pt x="6641" y="11403"/>
                  </a:cubicBezTo>
                  <a:lnTo>
                    <a:pt x="4762" y="11403"/>
                  </a:lnTo>
                  <a:cubicBezTo>
                    <a:pt x="2130" y="11403"/>
                    <a:pt x="0" y="13533"/>
                    <a:pt x="0" y="16165"/>
                  </a:cubicBezTo>
                  <a:lnTo>
                    <a:pt x="0" y="16838"/>
                  </a:lnTo>
                  <a:cubicBezTo>
                    <a:pt x="0" y="19470"/>
                    <a:pt x="2130" y="21600"/>
                    <a:pt x="4762" y="21600"/>
                  </a:cubicBezTo>
                  <a:lnTo>
                    <a:pt x="16838" y="21600"/>
                  </a:lnTo>
                  <a:cubicBezTo>
                    <a:pt x="19470" y="21600"/>
                    <a:pt x="21600" y="19470"/>
                    <a:pt x="21600" y="16838"/>
                  </a:cubicBezTo>
                  <a:lnTo>
                    <a:pt x="21600" y="4762"/>
                  </a:lnTo>
                  <a:cubicBezTo>
                    <a:pt x="21600" y="2130"/>
                    <a:pt x="19470" y="0"/>
                    <a:pt x="16838" y="0"/>
                  </a:cubicBezTo>
                  <a:lnTo>
                    <a:pt x="16165" y="0"/>
                  </a:lnTo>
                  <a:cubicBezTo>
                    <a:pt x="13533" y="0"/>
                    <a:pt x="11403" y="2130"/>
                    <a:pt x="11403" y="4762"/>
                  </a:cubicBezTo>
                  <a:close/>
                </a:path>
              </a:pathLst>
            </a:custGeom>
            <a:solidFill>
              <a:srgbClr val="0049B9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6154938" y="2349795"/>
              <a:ext cx="1343401" cy="1343401"/>
            </a:xfrm>
            <a:custGeom>
              <a:rect b="b" l="l" r="r" t="t"/>
              <a:pathLst>
                <a:path extrusionOk="0" h="21600" w="21600">
                  <a:moveTo>
                    <a:pt x="10197" y="4762"/>
                  </a:moveTo>
                  <a:lnTo>
                    <a:pt x="10197" y="6641"/>
                  </a:lnTo>
                  <a:cubicBezTo>
                    <a:pt x="10197" y="9273"/>
                    <a:pt x="12327" y="11403"/>
                    <a:pt x="14959" y="11403"/>
                  </a:cubicBezTo>
                  <a:lnTo>
                    <a:pt x="16838" y="11403"/>
                  </a:lnTo>
                  <a:cubicBezTo>
                    <a:pt x="19470" y="11403"/>
                    <a:pt x="21600" y="13533"/>
                    <a:pt x="21600" y="16165"/>
                  </a:cubicBezTo>
                  <a:lnTo>
                    <a:pt x="21600" y="16838"/>
                  </a:lnTo>
                  <a:cubicBezTo>
                    <a:pt x="21600" y="19470"/>
                    <a:pt x="19470" y="21600"/>
                    <a:pt x="16838" y="21600"/>
                  </a:cubicBezTo>
                  <a:lnTo>
                    <a:pt x="4762" y="21600"/>
                  </a:lnTo>
                  <a:cubicBezTo>
                    <a:pt x="2130" y="21600"/>
                    <a:pt x="0" y="19470"/>
                    <a:pt x="0" y="16838"/>
                  </a:cubicBezTo>
                  <a:lnTo>
                    <a:pt x="0" y="4762"/>
                  </a:lnTo>
                  <a:cubicBezTo>
                    <a:pt x="0" y="2130"/>
                    <a:pt x="2130" y="0"/>
                    <a:pt x="4762" y="0"/>
                  </a:cubicBezTo>
                  <a:lnTo>
                    <a:pt x="5435" y="0"/>
                  </a:lnTo>
                  <a:cubicBezTo>
                    <a:pt x="8067" y="0"/>
                    <a:pt x="10197" y="2130"/>
                    <a:pt x="10197" y="4762"/>
                  </a:cubicBezTo>
                  <a:close/>
                </a:path>
              </a:pathLst>
            </a:custGeom>
            <a:solidFill>
              <a:srgbClr val="1969A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4704293" y="2360429"/>
              <a:ext cx="636144" cy="636142"/>
            </a:xfrm>
            <a:custGeom>
              <a:rect b="b" l="l" r="r" t="t"/>
              <a:pathLst>
                <a:path extrusionOk="0" h="21600" w="21600">
                  <a:moveTo>
                    <a:pt x="11544" y="0"/>
                  </a:moveTo>
                  <a:lnTo>
                    <a:pt x="10056" y="0"/>
                  </a:lnTo>
                  <a:cubicBezTo>
                    <a:pt x="4499" y="0"/>
                    <a:pt x="0" y="4499"/>
                    <a:pt x="0" y="10056"/>
                  </a:cubicBezTo>
                  <a:lnTo>
                    <a:pt x="0" y="11544"/>
                  </a:lnTo>
                  <a:cubicBezTo>
                    <a:pt x="0" y="17101"/>
                    <a:pt x="4499" y="21600"/>
                    <a:pt x="10056" y="21600"/>
                  </a:cubicBezTo>
                  <a:lnTo>
                    <a:pt x="11544" y="21600"/>
                  </a:lnTo>
                  <a:cubicBezTo>
                    <a:pt x="17101" y="21600"/>
                    <a:pt x="21600" y="17101"/>
                    <a:pt x="21600" y="11544"/>
                  </a:cubicBezTo>
                  <a:lnTo>
                    <a:pt x="21600" y="10056"/>
                  </a:lnTo>
                  <a:cubicBezTo>
                    <a:pt x="21600" y="4499"/>
                    <a:pt x="17101" y="0"/>
                    <a:pt x="11544" y="0"/>
                  </a:cubicBezTo>
                  <a:close/>
                </a:path>
              </a:pathLst>
            </a:custGeom>
            <a:solidFill>
              <a:srgbClr val="95B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rgbClr val="001012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6845717" y="2360429"/>
              <a:ext cx="636144" cy="636142"/>
            </a:xfrm>
            <a:custGeom>
              <a:rect b="b" l="l" r="r" t="t"/>
              <a:pathLst>
                <a:path extrusionOk="0" h="21600" w="21600">
                  <a:moveTo>
                    <a:pt x="11544" y="0"/>
                  </a:moveTo>
                  <a:lnTo>
                    <a:pt x="10056" y="0"/>
                  </a:lnTo>
                  <a:cubicBezTo>
                    <a:pt x="4499" y="0"/>
                    <a:pt x="0" y="4499"/>
                    <a:pt x="0" y="10056"/>
                  </a:cubicBezTo>
                  <a:lnTo>
                    <a:pt x="0" y="11544"/>
                  </a:lnTo>
                  <a:cubicBezTo>
                    <a:pt x="0" y="17101"/>
                    <a:pt x="4499" y="21600"/>
                    <a:pt x="10056" y="21600"/>
                  </a:cubicBezTo>
                  <a:lnTo>
                    <a:pt x="11544" y="21600"/>
                  </a:lnTo>
                  <a:cubicBezTo>
                    <a:pt x="17101" y="21600"/>
                    <a:pt x="21600" y="17101"/>
                    <a:pt x="21600" y="11544"/>
                  </a:cubicBezTo>
                  <a:lnTo>
                    <a:pt x="21600" y="10056"/>
                  </a:lnTo>
                  <a:cubicBezTo>
                    <a:pt x="21600" y="4499"/>
                    <a:pt x="17101" y="0"/>
                    <a:pt x="11544" y="0"/>
                  </a:cubicBezTo>
                  <a:close/>
                </a:path>
              </a:pathLst>
            </a:custGeom>
            <a:solidFill>
              <a:srgbClr val="D1E8F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001012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sp>
        <p:nvSpPr>
          <p:cNvPr id="636" name="Google Shape;636;p17"/>
          <p:cNvSpPr txBox="1"/>
          <p:nvPr/>
        </p:nvSpPr>
        <p:spPr>
          <a:xfrm>
            <a:off x="4690390" y="2467218"/>
            <a:ext cx="13637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การเข้าถึงข้อมูลและความรู้</a:t>
            </a:r>
            <a:endParaRPr b="1" i="0" sz="1800" u="none" cap="none" strike="noStrike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37" name="Google Shape;637;p17"/>
          <p:cNvSpPr txBox="1"/>
          <p:nvPr/>
        </p:nvSpPr>
        <p:spPr>
          <a:xfrm>
            <a:off x="5987601" y="2453610"/>
            <a:ext cx="14409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การเข้าถึง</a:t>
            </a:r>
            <a:endParaRPr b="1" i="0" sz="1800" u="none" cap="none" strike="noStrike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เทคโนโลยี</a:t>
            </a:r>
            <a:endParaRPr b="1" i="0" sz="1800" u="none" cap="none" strike="noStrike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38" name="Google Shape;638;p17"/>
          <p:cNvSpPr txBox="1"/>
          <p:nvPr/>
        </p:nvSpPr>
        <p:spPr>
          <a:xfrm>
            <a:off x="4662069" y="3395712"/>
            <a:ext cx="14409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การเข้าถึงตลาด</a:t>
            </a:r>
            <a:endParaRPr b="1" i="0" sz="1800" u="none" cap="none" strike="noStrike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39" name="Google Shape;639;p17"/>
          <p:cNvSpPr txBox="1"/>
          <p:nvPr/>
        </p:nvSpPr>
        <p:spPr>
          <a:xfrm>
            <a:off x="5980699" y="3227989"/>
            <a:ext cx="16088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การเข้าถึง</a:t>
            </a:r>
            <a:endParaRPr b="1" i="0" sz="1800" u="none" cap="none" strike="noStrike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แหล่งเงินทุน</a:t>
            </a:r>
            <a:endParaRPr b="1" i="0" sz="1800" u="none" cap="none" strike="noStrike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40" name="Google Shape;640;p17"/>
          <p:cNvSpPr txBox="1"/>
          <p:nvPr/>
        </p:nvSpPr>
        <p:spPr>
          <a:xfrm>
            <a:off x="390888" y="1228454"/>
            <a:ext cx="65580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การประยุกต์ใช้เทคโนโลยีดิจิทัล (Technology Disruption) ในภาคการเกษตรไทย</a:t>
            </a:r>
            <a:endParaRPr b="1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41" name="Google Shape;641;p17"/>
          <p:cNvSpPr txBox="1"/>
          <p:nvPr/>
        </p:nvSpPr>
        <p:spPr>
          <a:xfrm>
            <a:off x="403494" y="5994784"/>
            <a:ext cx="17525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AI Accelerator</a:t>
            </a:r>
            <a:endParaRPr/>
          </a:p>
        </p:txBody>
      </p:sp>
      <p:sp>
        <p:nvSpPr>
          <p:cNvPr id="642" name="Google Shape;642;p17"/>
          <p:cNvSpPr txBox="1"/>
          <p:nvPr/>
        </p:nvSpPr>
        <p:spPr>
          <a:xfrm>
            <a:off x="460922" y="1836051"/>
            <a:ext cx="42822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ระบบบริหารจัดการข้อมูลที่เก็บผ่านเซ็นเซอร์และ Big Data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Precision Farming และการวิเคราะห์ภาพถ่ายดาวเทียม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แบบจำลองการคาดการณ์สภาพอากาศและเวลาการเก็บเกี่ยว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การวิเคราะห์พันธุ์พืชและการปรับปรุงเมล็ดพันธุ์</a:t>
            </a:r>
            <a:endParaRPr/>
          </a:p>
        </p:txBody>
      </p:sp>
      <p:pic>
        <p:nvPicPr>
          <p:cNvPr descr="A close up of a logo&#10;&#10;Description automatically generated" id="643" name="Google Shape;6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142" y="4005976"/>
            <a:ext cx="452796" cy="45279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7"/>
          <p:cNvSpPr txBox="1"/>
          <p:nvPr/>
        </p:nvSpPr>
        <p:spPr>
          <a:xfrm>
            <a:off x="1075699" y="6438129"/>
            <a:ext cx="36808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Sarabun"/>
              <a:buNone/>
            </a:pPr>
            <a:r>
              <a:rPr b="0" i="1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อ้างอิงจาก สถาบันวิจัยทางเศรษฐกิจป๋วย อึ๊งภากรณ์ และ NIA </a:t>
            </a:r>
            <a:endParaRPr b="0" i="1" sz="1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45" name="Google Shape;645;p17"/>
          <p:cNvSpPr txBox="1"/>
          <p:nvPr/>
        </p:nvSpPr>
        <p:spPr>
          <a:xfrm>
            <a:off x="348030" y="7081485"/>
            <a:ext cx="49817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b="0" i="1" lang="th-TH" sz="1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https://www.salika.co/2019/10/22/digital-technology-agricultural-disruptive/</a:t>
            </a:r>
            <a:endParaRPr b="0" i="1" sz="1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b="0" i="1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https://ifi.nia.or.th/wp-content/uploads/2019/12/Robotic-Farming.pdf</a:t>
            </a:r>
            <a:endParaRPr b="0" i="1" sz="1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46" name="Google Shape;646;p17"/>
          <p:cNvSpPr txBox="1"/>
          <p:nvPr/>
        </p:nvSpPr>
        <p:spPr>
          <a:xfrm>
            <a:off x="390888" y="4633678"/>
            <a:ext cx="48289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ทิศทางเทคโนโลยีอุบัติใหม่ </a:t>
            </a:r>
            <a:r>
              <a:rPr b="1"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Emerging Technology) </a:t>
            </a:r>
            <a:endParaRPr/>
          </a:p>
        </p:txBody>
      </p:sp>
      <p:sp>
        <p:nvSpPr>
          <p:cNvPr id="647" name="Google Shape;647;p17"/>
          <p:cNvSpPr txBox="1"/>
          <p:nvPr/>
        </p:nvSpPr>
        <p:spPr>
          <a:xfrm>
            <a:off x="4942276" y="5994784"/>
            <a:ext cx="21769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5G Chipset และเซ็นเซอร์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48" name="Google Shape;648;p17"/>
          <p:cNvSpPr txBox="1"/>
          <p:nvPr/>
        </p:nvSpPr>
        <p:spPr>
          <a:xfrm>
            <a:off x="9905447" y="6042409"/>
            <a:ext cx="17525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Agriculture 4.0</a:t>
            </a:r>
            <a:endParaRPr/>
          </a:p>
        </p:txBody>
      </p:sp>
      <p:sp>
        <p:nvSpPr>
          <p:cNvPr id="649" name="Google Shape;649;p17"/>
          <p:cNvSpPr txBox="1"/>
          <p:nvPr/>
        </p:nvSpPr>
        <p:spPr>
          <a:xfrm>
            <a:off x="2496023" y="5994784"/>
            <a:ext cx="20463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หุ่นยนต์ทำงานร่วม Cobots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50" name="Google Shape;650;p17"/>
          <p:cNvSpPr txBox="1"/>
          <p:nvPr/>
        </p:nvSpPr>
        <p:spPr>
          <a:xfrm>
            <a:off x="7395651" y="5994784"/>
            <a:ext cx="21769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อากาศยานไรคนขับ Drone</a:t>
            </a:r>
            <a:endParaRPr/>
          </a:p>
        </p:txBody>
      </p:sp>
      <p:sp>
        <p:nvSpPr>
          <p:cNvPr id="651" name="Google Shape;651;p17"/>
          <p:cNvSpPr txBox="1"/>
          <p:nvPr/>
        </p:nvSpPr>
        <p:spPr>
          <a:xfrm>
            <a:off x="7589569" y="1836051"/>
            <a:ext cx="408834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หุ่นยนต์ฟาร์ม และ IoT เพื่อการสื่อสารระหว่างอุปกรณ์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แพลตฟอร์มเช่าเครื่องจักรกลและการแบ่งปันทรัพยากรทางการเกษตร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เทคโนโลยีการสำรวจระยะไกล Remote Sensing </a:t>
            </a:r>
            <a:endParaRPr/>
          </a:p>
        </p:txBody>
      </p:sp>
      <p:sp>
        <p:nvSpPr>
          <p:cNvPr id="652" name="Google Shape;652;p17"/>
          <p:cNvSpPr txBox="1"/>
          <p:nvPr/>
        </p:nvSpPr>
        <p:spPr>
          <a:xfrm>
            <a:off x="7589569" y="3277450"/>
            <a:ext cx="419891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การระดมทุนจากคนจำนวนมาก (Crowdsourcing)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การกู้ยืมโดยตรงแบบ peer-to-peer (P2P)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การเก็บ Digital Footprint และการประเมินความเสี่ยงทางการเงินของเกษตรกร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53" name="Google Shape;653;p17"/>
          <p:cNvSpPr txBox="1"/>
          <p:nvPr/>
        </p:nvSpPr>
        <p:spPr>
          <a:xfrm>
            <a:off x="490278" y="3277450"/>
            <a:ext cx="42822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การทำธุรกรรมบล็อกเชน Blockchain สำหรับสินค้าเกษตร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แพลตฟอร์ม e-Commerce เพื่อช่วยเชื่อมต่อเกษตรกรรายย่อยเข้ากับผู้ขายปัจจัยการผลิตและผู้บริโภคโดยตรง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แพลตฟอร์มตรวจสอบมาตรฐานของผลผลิต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A close up of a logo&#10;&#10;Description automatically generated" id="654" name="Google Shape;65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4081" y="5114962"/>
            <a:ext cx="762068" cy="762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55" name="Google Shape;65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7540" y="5114962"/>
            <a:ext cx="762069" cy="762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56" name="Google Shape;65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8916" y="5114962"/>
            <a:ext cx="762067" cy="762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57" name="Google Shape;65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55862" y="5114962"/>
            <a:ext cx="762070" cy="7620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58" name="Google Shape;65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93431" y="1854268"/>
            <a:ext cx="437056" cy="437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59" name="Google Shape;65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13929" y="1864462"/>
            <a:ext cx="471089" cy="471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60" name="Google Shape;660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48962" y="4007538"/>
            <a:ext cx="451234" cy="451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61" name="Google Shape;661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8742" y="5114962"/>
            <a:ext cx="762066" cy="762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62" name="Google Shape;662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86532" y="5712243"/>
            <a:ext cx="278821" cy="278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8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/>
              <a:t>ตัวอย่างกรอบสมรรถนะดิจิทัล (Digital Competency Framework)</a:t>
            </a:r>
            <a:endParaRPr/>
          </a:p>
        </p:txBody>
      </p:sp>
      <p:sp>
        <p:nvSpPr>
          <p:cNvPr id="668" name="Google Shape;668;p18"/>
          <p:cNvSpPr txBox="1"/>
          <p:nvPr/>
        </p:nvSpPr>
        <p:spPr>
          <a:xfrm rot="-5400000">
            <a:off x="153959" y="2686900"/>
            <a:ext cx="78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เป้าหมาย</a:t>
            </a:r>
            <a:endParaRPr sz="1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69" name="Google Shape;669;p18"/>
          <p:cNvSpPr txBox="1"/>
          <p:nvPr/>
        </p:nvSpPr>
        <p:spPr>
          <a:xfrm rot="-5400000">
            <a:off x="-510182" y="3999628"/>
            <a:ext cx="2111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ปัจจัยสมรรถนะ</a:t>
            </a:r>
            <a:endParaRPr sz="1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70" name="Google Shape;670;p18"/>
          <p:cNvSpPr/>
          <p:nvPr/>
        </p:nvSpPr>
        <p:spPr>
          <a:xfrm>
            <a:off x="710663" y="1229400"/>
            <a:ext cx="11075869" cy="792763"/>
          </a:xfrm>
          <a:prstGeom prst="triangle">
            <a:avLst>
              <a:gd fmla="val 50000" name="adj"/>
            </a:avLst>
          </a:prstGeom>
          <a:solidFill>
            <a:srgbClr val="053478"/>
          </a:solidFill>
          <a:ln cap="flat" cmpd="sng" w="12700">
            <a:solidFill>
              <a:srgbClr val="0534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วิสัยทัศน์:</a:t>
            </a: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มุ่งมั่นเป็นสถาบันสื่อสาธารณะ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ที่สร้างสรรค์สังคมคุณภาพและคุณธรรมในยุคเศรษฐกิจดิจิทัล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71" name="Google Shape;671;p18"/>
          <p:cNvSpPr/>
          <p:nvPr/>
        </p:nvSpPr>
        <p:spPr>
          <a:xfrm>
            <a:off x="730002" y="2055803"/>
            <a:ext cx="11056532" cy="442000"/>
          </a:xfrm>
          <a:prstGeom prst="rect">
            <a:avLst/>
          </a:prstGeom>
          <a:solidFill>
            <a:srgbClr val="619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เป้าหมายดิจิทัล:</a:t>
            </a: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 พัฒนาบุคลากรและระบบการทำงานให้เป็น Digital and Data driven Organization </a:t>
            </a:r>
            <a:endParaRPr/>
          </a:p>
        </p:txBody>
      </p:sp>
      <p:sp>
        <p:nvSpPr>
          <p:cNvPr id="672" name="Google Shape;672;p18"/>
          <p:cNvSpPr/>
          <p:nvPr/>
        </p:nvSpPr>
        <p:spPr>
          <a:xfrm>
            <a:off x="730002" y="2537130"/>
            <a:ext cx="2091209" cy="558110"/>
          </a:xfrm>
          <a:prstGeom prst="rect">
            <a:avLst/>
          </a:prstGeom>
          <a:solidFill>
            <a:srgbClr val="06A2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Customer and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Service Excellence</a:t>
            </a:r>
            <a:endParaRPr/>
          </a:p>
        </p:txBody>
      </p:sp>
      <p:sp>
        <p:nvSpPr>
          <p:cNvPr id="673" name="Google Shape;673;p18"/>
          <p:cNvSpPr/>
          <p:nvPr/>
        </p:nvSpPr>
        <p:spPr>
          <a:xfrm>
            <a:off x="9695325" y="2537130"/>
            <a:ext cx="2091209" cy="558110"/>
          </a:xfrm>
          <a:prstGeom prst="rect">
            <a:avLst/>
          </a:prstGeom>
          <a:solidFill>
            <a:srgbClr val="06A2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Digital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Culture and DNA</a:t>
            </a:r>
            <a:endParaRPr/>
          </a:p>
        </p:txBody>
      </p:sp>
      <p:sp>
        <p:nvSpPr>
          <p:cNvPr id="674" name="Google Shape;674;p18"/>
          <p:cNvSpPr/>
          <p:nvPr/>
        </p:nvSpPr>
        <p:spPr>
          <a:xfrm>
            <a:off x="2971331" y="2537130"/>
            <a:ext cx="2091209" cy="558110"/>
          </a:xfrm>
          <a:prstGeom prst="rect">
            <a:avLst/>
          </a:prstGeom>
          <a:solidFill>
            <a:srgbClr val="06A2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Broadcasting Media Strategy Management</a:t>
            </a:r>
            <a:endParaRPr/>
          </a:p>
        </p:txBody>
      </p:sp>
      <p:sp>
        <p:nvSpPr>
          <p:cNvPr id="675" name="Google Shape;675;p18"/>
          <p:cNvSpPr/>
          <p:nvPr/>
        </p:nvSpPr>
        <p:spPr>
          <a:xfrm>
            <a:off x="5212665" y="2537130"/>
            <a:ext cx="2091209" cy="558110"/>
          </a:xfrm>
          <a:prstGeom prst="rect">
            <a:avLst/>
          </a:prstGeom>
          <a:solidFill>
            <a:srgbClr val="06A2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Technology-driven Organization</a:t>
            </a:r>
            <a:endParaRPr/>
          </a:p>
        </p:txBody>
      </p:sp>
      <p:sp>
        <p:nvSpPr>
          <p:cNvPr id="676" name="Google Shape;676;p18"/>
          <p:cNvSpPr/>
          <p:nvPr/>
        </p:nvSpPr>
        <p:spPr>
          <a:xfrm>
            <a:off x="7453996" y="2537130"/>
            <a:ext cx="2091209" cy="558110"/>
          </a:xfrm>
          <a:prstGeom prst="rect">
            <a:avLst/>
          </a:prstGeom>
          <a:solidFill>
            <a:srgbClr val="06A2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Smart Process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and Design</a:t>
            </a:r>
            <a:endParaRPr/>
          </a:p>
        </p:txBody>
      </p:sp>
      <p:sp>
        <p:nvSpPr>
          <p:cNvPr id="677" name="Google Shape;677;p18"/>
          <p:cNvSpPr/>
          <p:nvPr/>
        </p:nvSpPr>
        <p:spPr>
          <a:xfrm>
            <a:off x="729999" y="5551575"/>
            <a:ext cx="5499685" cy="3058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0" i="1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บุคลากรระดับผู้อำนวยการสำนักและผู้เชี่ยวชาญ </a:t>
            </a:r>
            <a:endParaRPr b="0" i="1" sz="16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78" name="Google Shape;678;p18"/>
          <p:cNvSpPr/>
          <p:nvPr/>
        </p:nvSpPr>
        <p:spPr>
          <a:xfrm>
            <a:off x="730002" y="5889841"/>
            <a:ext cx="5499685" cy="3058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0" i="1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บุคลากรระดับหัวหน้าปฏิบัติการ </a:t>
            </a:r>
            <a:endParaRPr b="0" i="1" sz="16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79" name="Google Shape;679;p18"/>
          <p:cNvSpPr/>
          <p:nvPr/>
        </p:nvSpPr>
        <p:spPr>
          <a:xfrm>
            <a:off x="6320839" y="5551575"/>
            <a:ext cx="5499685" cy="3058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0" i="1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บุคลากรระดับผู้ช่วยอำนวยการ </a:t>
            </a:r>
            <a:endParaRPr b="0" i="1" sz="16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80" name="Google Shape;680;p18"/>
          <p:cNvSpPr/>
          <p:nvPr/>
        </p:nvSpPr>
        <p:spPr>
          <a:xfrm>
            <a:off x="6320840" y="5895657"/>
            <a:ext cx="5499685" cy="3058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0" i="1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บุคลากรระดับปฏิบัติการ</a:t>
            </a:r>
            <a:endParaRPr b="0" i="1" sz="16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81" name="Google Shape;681;p18"/>
          <p:cNvSpPr txBox="1"/>
          <p:nvPr/>
        </p:nvSpPr>
        <p:spPr>
          <a:xfrm rot="-5400000">
            <a:off x="32417" y="5569063"/>
            <a:ext cx="10258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บุคลากรหลัก</a:t>
            </a:r>
            <a:endParaRPr sz="1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82" name="Google Shape;682;p18"/>
          <p:cNvSpPr/>
          <p:nvPr/>
        </p:nvSpPr>
        <p:spPr>
          <a:xfrm>
            <a:off x="729999" y="2537042"/>
            <a:ext cx="249465" cy="249465"/>
          </a:xfrm>
          <a:prstGeom prst="rect">
            <a:avLst/>
          </a:prstGeom>
          <a:solidFill>
            <a:srgbClr val="ED73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1</a:t>
            </a:r>
            <a:endParaRPr/>
          </a:p>
        </p:txBody>
      </p:sp>
      <p:sp>
        <p:nvSpPr>
          <p:cNvPr id="683" name="Google Shape;683;p18"/>
          <p:cNvSpPr/>
          <p:nvPr/>
        </p:nvSpPr>
        <p:spPr>
          <a:xfrm>
            <a:off x="2971329" y="2537042"/>
            <a:ext cx="249465" cy="249465"/>
          </a:xfrm>
          <a:prstGeom prst="rect">
            <a:avLst/>
          </a:prstGeom>
          <a:solidFill>
            <a:srgbClr val="ED73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2</a:t>
            </a:r>
            <a:endParaRPr/>
          </a:p>
        </p:txBody>
      </p:sp>
      <p:sp>
        <p:nvSpPr>
          <p:cNvPr id="684" name="Google Shape;684;p18"/>
          <p:cNvSpPr/>
          <p:nvPr/>
        </p:nvSpPr>
        <p:spPr>
          <a:xfrm>
            <a:off x="5212659" y="2537042"/>
            <a:ext cx="249465" cy="249465"/>
          </a:xfrm>
          <a:prstGeom prst="rect">
            <a:avLst/>
          </a:prstGeom>
          <a:solidFill>
            <a:srgbClr val="ED73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3</a:t>
            </a:r>
            <a:endParaRPr/>
          </a:p>
        </p:txBody>
      </p:sp>
      <p:sp>
        <p:nvSpPr>
          <p:cNvPr id="685" name="Google Shape;685;p18"/>
          <p:cNvSpPr/>
          <p:nvPr/>
        </p:nvSpPr>
        <p:spPr>
          <a:xfrm>
            <a:off x="7453989" y="2537042"/>
            <a:ext cx="249465" cy="249465"/>
          </a:xfrm>
          <a:prstGeom prst="rect">
            <a:avLst/>
          </a:prstGeom>
          <a:solidFill>
            <a:srgbClr val="ED73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4</a:t>
            </a:r>
            <a:endParaRPr/>
          </a:p>
        </p:txBody>
      </p:sp>
      <p:sp>
        <p:nvSpPr>
          <p:cNvPr id="686" name="Google Shape;686;p18"/>
          <p:cNvSpPr/>
          <p:nvPr/>
        </p:nvSpPr>
        <p:spPr>
          <a:xfrm>
            <a:off x="9695319" y="2537042"/>
            <a:ext cx="249465" cy="249465"/>
          </a:xfrm>
          <a:prstGeom prst="rect">
            <a:avLst/>
          </a:prstGeom>
          <a:solidFill>
            <a:srgbClr val="ED73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5</a:t>
            </a:r>
            <a:endParaRPr/>
          </a:p>
        </p:txBody>
      </p:sp>
      <p:sp>
        <p:nvSpPr>
          <p:cNvPr id="687" name="Google Shape;687;p18"/>
          <p:cNvSpPr/>
          <p:nvPr/>
        </p:nvSpPr>
        <p:spPr>
          <a:xfrm>
            <a:off x="730002" y="3100911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แนวคิดการมุ่งเน้นที่ลูกค้า </a:t>
            </a:r>
            <a:endParaRPr/>
          </a:p>
        </p:txBody>
      </p:sp>
      <p:sp>
        <p:nvSpPr>
          <p:cNvPr id="688" name="Google Shape;688;p18"/>
          <p:cNvSpPr/>
          <p:nvPr/>
        </p:nvSpPr>
        <p:spPr>
          <a:xfrm>
            <a:off x="2971329" y="3095239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แนวคิดการเรียนรู้อย่างยั่งยืน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89" name="Google Shape;689;p18"/>
          <p:cNvSpPr/>
          <p:nvPr/>
        </p:nvSpPr>
        <p:spPr>
          <a:xfrm>
            <a:off x="5212663" y="3095239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สมรรถนะการสร้างสรรค์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และการแก้ไขปัญหาด้วยเทคโนโลยี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0" name="Google Shape;690;p18"/>
          <p:cNvSpPr/>
          <p:nvPr/>
        </p:nvSpPr>
        <p:spPr>
          <a:xfrm>
            <a:off x="7453996" y="3095239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แนวคิดการปรับตัวให้คล่องตัว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และรวดเร็ว 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1" name="Google Shape;691;p18"/>
          <p:cNvSpPr/>
          <p:nvPr/>
        </p:nvSpPr>
        <p:spPr>
          <a:xfrm>
            <a:off x="9695323" y="3095239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แนวคิดการสื่อสารเชิงสร้างสรรค์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2" name="Google Shape;692;p18"/>
          <p:cNvSpPr/>
          <p:nvPr/>
        </p:nvSpPr>
        <p:spPr>
          <a:xfrm>
            <a:off x="730002" y="3924478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สมรรถนะการตอบสนองต่อ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ผู้ชมและผู้ใช้สื่อ 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3" name="Google Shape;693;p18"/>
          <p:cNvSpPr/>
          <p:nvPr/>
        </p:nvSpPr>
        <p:spPr>
          <a:xfrm>
            <a:off x="2971329" y="3921643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สมรรถนะการเป็นผู้นำการเปลี่ยนแปลง 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4" name="Google Shape;694;p18"/>
          <p:cNvSpPr/>
          <p:nvPr/>
        </p:nvSpPr>
        <p:spPr>
          <a:xfrm>
            <a:off x="5212663" y="3921643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สมรรถนะการวิเคราะห์ข้อมูล</a:t>
            </a:r>
            <a:endParaRPr/>
          </a:p>
        </p:txBody>
      </p:sp>
      <p:sp>
        <p:nvSpPr>
          <p:cNvPr id="695" name="Google Shape;695;p18"/>
          <p:cNvSpPr/>
          <p:nvPr/>
        </p:nvSpPr>
        <p:spPr>
          <a:xfrm>
            <a:off x="7453996" y="3921643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สมรรถนะในการปฏิบัติงานและสร้างสรรค์งานร่วมกัน 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6" name="Google Shape;696;p18"/>
          <p:cNvSpPr/>
          <p:nvPr/>
        </p:nvSpPr>
        <p:spPr>
          <a:xfrm>
            <a:off x="9695323" y="3921643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สมรรถนะความรู้ด้านข้อมูล 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ดิจิทัล และสื่อ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7" name="Google Shape;697;p18"/>
          <p:cNvSpPr/>
          <p:nvPr/>
        </p:nvSpPr>
        <p:spPr>
          <a:xfrm>
            <a:off x="730001" y="4748046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แนวคิดความไว้ใจ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และการรับรู้ของลูกค้า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8" name="Google Shape;698;p18"/>
          <p:cNvSpPr/>
          <p:nvPr/>
        </p:nvSpPr>
        <p:spPr>
          <a:xfrm>
            <a:off x="2971329" y="4748046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สมรรถนะในการผลิต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และพัฒนาสื่อเพื่อสาธารณะ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99" name="Google Shape;699;p18"/>
          <p:cNvSpPr/>
          <p:nvPr/>
        </p:nvSpPr>
        <p:spPr>
          <a:xfrm>
            <a:off x="5212663" y="4748046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แนวคิดการเปลี่ยนแปลงทาง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เทคโนโลยีดิจิทัล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00" name="Google Shape;700;p18"/>
          <p:cNvSpPr/>
          <p:nvPr/>
        </p:nvSpPr>
        <p:spPr>
          <a:xfrm>
            <a:off x="7453996" y="4748046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สมรรถนะความเป็นสื่อมืออาชีพ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ที่พึงประสงค์ 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01" name="Google Shape;701;p18"/>
          <p:cNvSpPr/>
          <p:nvPr/>
        </p:nvSpPr>
        <p:spPr>
          <a:xfrm>
            <a:off x="9695323" y="4748046"/>
            <a:ext cx="2091209" cy="7653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แนวคิดที่ไม่กลัวความล้มเหลวในการสร้างสรรค์สิ่งใหม่ 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02" name="Google Shape;702;p18"/>
          <p:cNvSpPr/>
          <p:nvPr/>
        </p:nvSpPr>
        <p:spPr>
          <a:xfrm>
            <a:off x="10205152" y="1336336"/>
            <a:ext cx="1263191" cy="33005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ตัวอย่าง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9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/>
              <a:t>ททท. มุ่งเน้นการเพิ่มรายได้และสร้างความยั่งยืนทางการท่องเที่ยว รวมถึงการพัฒนาองค์กรไปสู่การเป็นองค์กรสมรรถนะสูง เพื่อบรรลุการเป็นผู้นำส่งเสริมการท่องเที่ยวให้ประเทศไทยเป็นแหล่งท่องเที่ยวยอดนิยมอย่างยั่งยืน</a:t>
            </a:r>
            <a:endParaRPr/>
          </a:p>
        </p:txBody>
      </p:sp>
      <p:sp>
        <p:nvSpPr>
          <p:cNvPr id="708" name="Google Shape;708;p19"/>
          <p:cNvSpPr/>
          <p:nvPr/>
        </p:nvSpPr>
        <p:spPr>
          <a:xfrm>
            <a:off x="1640792" y="1204474"/>
            <a:ext cx="10145549" cy="1152525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“ททท. เป็นผู้นำในการส่งเสริมการท่องเที่ยวให้ประเทศไทยเป็นแหล่งท่องเที่ยวยอดนิยม (Preferred Destination) อย่างยั่งยืน”</a:t>
            </a:r>
            <a:endParaRPr/>
          </a:p>
        </p:txBody>
      </p:sp>
      <p:sp>
        <p:nvSpPr>
          <p:cNvPr id="709" name="Google Shape;709;p19"/>
          <p:cNvSpPr txBox="1"/>
          <p:nvPr/>
        </p:nvSpPr>
        <p:spPr>
          <a:xfrm>
            <a:off x="371473" y="1682100"/>
            <a:ext cx="747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วิสัยทัศน์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10" name="Google Shape;710;p19"/>
          <p:cNvSpPr/>
          <p:nvPr/>
        </p:nvSpPr>
        <p:spPr>
          <a:xfrm>
            <a:off x="1654489" y="2404001"/>
            <a:ext cx="1973704" cy="172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ส่งเสริมการตลาดและประชาสัมพันธ์ในการขยายฐานตลาดคุณภาพและสร้างความเชื่อมั่น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11" name="Google Shape;711;p19"/>
          <p:cNvSpPr/>
          <p:nvPr/>
        </p:nvSpPr>
        <p:spPr>
          <a:xfrm>
            <a:off x="3700875" y="2404001"/>
            <a:ext cx="1973704" cy="172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สร้างสรรค์สินค้า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การท่องเที่ยวที่มีคุณภาพ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เพื่อเพิ่มมูลค่าการใช้จ่าย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ของนักท่องเที่ยว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12" name="Google Shape;712;p19"/>
          <p:cNvSpPr/>
          <p:nvPr/>
        </p:nvSpPr>
        <p:spPr>
          <a:xfrm>
            <a:off x="5747261" y="2404001"/>
            <a:ext cx="1973704" cy="172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บูรณาการขับเคลื่อนห่วงโซ่อุปทานพร้อมรองรับนักท่องเที่ยวคุณภาพและกระจายรายได้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13" name="Google Shape;713;p19"/>
          <p:cNvSpPr/>
          <p:nvPr/>
        </p:nvSpPr>
        <p:spPr>
          <a:xfrm>
            <a:off x="7793647" y="2404001"/>
            <a:ext cx="1973704" cy="172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พัฒนาระบบเทคโนโลยีสารสนเทศการตลาดและบริการข้อมูลด้านการตลาดการท่องเที่ยว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14" name="Google Shape;714;p19"/>
          <p:cNvSpPr/>
          <p:nvPr/>
        </p:nvSpPr>
        <p:spPr>
          <a:xfrm>
            <a:off x="9840035" y="2404001"/>
            <a:ext cx="1973704" cy="172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เสริมสร้าง ททท.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เป็นองค์กรสมรรถนะสูง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(High Performance organization)</a:t>
            </a:r>
            <a:endParaRPr/>
          </a:p>
        </p:txBody>
      </p:sp>
      <p:sp>
        <p:nvSpPr>
          <p:cNvPr id="715" name="Google Shape;715;p19"/>
          <p:cNvSpPr txBox="1"/>
          <p:nvPr/>
        </p:nvSpPr>
        <p:spPr>
          <a:xfrm>
            <a:off x="371475" y="5365768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ยุทธศาสตร์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16" name="Google Shape;716;p19"/>
          <p:cNvSpPr txBox="1"/>
          <p:nvPr/>
        </p:nvSpPr>
        <p:spPr>
          <a:xfrm>
            <a:off x="357776" y="3287064"/>
            <a:ext cx="6575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พันธกิจ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17" name="Google Shape;717;p19"/>
          <p:cNvSpPr/>
          <p:nvPr/>
        </p:nvSpPr>
        <p:spPr>
          <a:xfrm>
            <a:off x="1650712" y="4177254"/>
            <a:ext cx="3337630" cy="490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เพิ่มรายได้ทางการท่องเที่ยว</a:t>
            </a:r>
            <a:endParaRPr/>
          </a:p>
        </p:txBody>
      </p:sp>
      <p:pic>
        <p:nvPicPr>
          <p:cNvPr descr="Brainstorm" id="718" name="Google Shape;7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8169" y="2518855"/>
            <a:ext cx="503341" cy="503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nections" id="719" name="Google Shape;7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1082" y="2470267"/>
            <a:ext cx="600517" cy="600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ins" id="720" name="Google Shape;7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4865" y="2507663"/>
            <a:ext cx="525724" cy="525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ockchain" id="721" name="Google Shape;7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0040" y="2506702"/>
            <a:ext cx="527647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9"/>
          <p:cNvSpPr/>
          <p:nvPr/>
        </p:nvSpPr>
        <p:spPr>
          <a:xfrm>
            <a:off x="5056561" y="4177254"/>
            <a:ext cx="3337630" cy="490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สร้างความยั่งยืนทางการท่องเที่ยว</a:t>
            </a:r>
            <a:endParaRPr/>
          </a:p>
        </p:txBody>
      </p:sp>
      <p:sp>
        <p:nvSpPr>
          <p:cNvPr id="723" name="Google Shape;723;p19"/>
          <p:cNvSpPr/>
          <p:nvPr/>
        </p:nvSpPr>
        <p:spPr>
          <a:xfrm>
            <a:off x="8462410" y="4174147"/>
            <a:ext cx="3337630" cy="4909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พัฒนาองค์กรสู่การเป็นองค์กรสมรรถนะสูง</a:t>
            </a:r>
            <a:endParaRPr/>
          </a:p>
        </p:txBody>
      </p:sp>
      <p:sp>
        <p:nvSpPr>
          <p:cNvPr id="724" name="Google Shape;724;p19"/>
          <p:cNvSpPr/>
          <p:nvPr/>
        </p:nvSpPr>
        <p:spPr>
          <a:xfrm>
            <a:off x="1640792" y="4715929"/>
            <a:ext cx="3337630" cy="15298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เพิ่มค่าใช้จ่ายของนักท่องเที่ยวในตลาดหลัก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ขยายตลาดกลุ่มประเทศอาเซียน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ขยายตลาดใหม่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ขยายฤดูกาลท่องเที่ยว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พัฒนาภาพลักษณ์ของประเทศ</a:t>
            </a:r>
            <a:endParaRPr/>
          </a:p>
        </p:txBody>
      </p:sp>
      <p:sp>
        <p:nvSpPr>
          <p:cNvPr id="725" name="Google Shape;725;p19"/>
          <p:cNvSpPr/>
          <p:nvPr/>
        </p:nvSpPr>
        <p:spPr>
          <a:xfrm>
            <a:off x="5056561" y="4715929"/>
            <a:ext cx="3337630" cy="15298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ส่งเสริมการท่องเที่ยวและสิ่งแวดล้อม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บริหารความสัมพันธ์และเสริมศักยภาพเครือข่าย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ส่งเสริมพื้นที่ท่องเที่ยวและสร้างมูลค่าเพิ่ม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กระจายโอกาสการท่องเที่ยวและการเรียนรู้</a:t>
            </a:r>
            <a:endParaRPr/>
          </a:p>
        </p:txBody>
      </p:sp>
      <p:sp>
        <p:nvSpPr>
          <p:cNvPr id="726" name="Google Shape;726;p19"/>
          <p:cNvSpPr/>
          <p:nvPr/>
        </p:nvSpPr>
        <p:spPr>
          <a:xfrm>
            <a:off x="8462410" y="4709007"/>
            <a:ext cx="3337630" cy="15298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เพิ่มประสิทธิภาพการบริหารจัดการองค์กร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เพิ่มประสิทธิภาพของบุคลากร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เพิ่มมูลค่าและบริการจัดการสินทรัพย์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วิจัยและพัฒนาข้อมูลการตลาดท่องเที่ยว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ส่งเสริมการสื่อสารภายในองค์กร</a:t>
            </a:r>
            <a:endParaRPr/>
          </a:p>
        </p:txBody>
      </p:sp>
      <p:sp>
        <p:nvSpPr>
          <p:cNvPr id="727" name="Google Shape;727;p19"/>
          <p:cNvSpPr txBox="1"/>
          <p:nvPr/>
        </p:nvSpPr>
        <p:spPr>
          <a:xfrm>
            <a:off x="373211" y="4124793"/>
            <a:ext cx="11063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วัตถุประสงค์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เชิงยุทธศาสตร์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ข่าวสารท่องเที่ยว ททท. - Public Relations Agency - 7,712 Photos ..." id="728" name="Google Shape;72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08455" y="1204474"/>
            <a:ext cx="714322" cy="7143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less router" id="729" name="Google Shape;72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17637" y="2507663"/>
            <a:ext cx="525724" cy="5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"/>
          <p:cNvSpPr txBox="1"/>
          <p:nvPr>
            <p:ph type="ctrTitle"/>
          </p:nvPr>
        </p:nvSpPr>
        <p:spPr>
          <a:xfrm>
            <a:off x="793630" y="4262701"/>
            <a:ext cx="5033964" cy="1276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b="1"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การประชุมสัมมนารับฟังความคิดเห็น</a:t>
            </a:r>
            <a:br>
              <a:rPr b="1"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ต่อแผนแม่บทด้านโครงสร้างพื้นฐานเทคโนโลยีดิจิทัล </a:t>
            </a:r>
            <a:br>
              <a:rPr b="1"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ระยะ 5 ปี และระยะ 10 ปี </a:t>
            </a:r>
            <a:endParaRPr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06" name="Google Shape;306;p2"/>
          <p:cNvSpPr txBox="1"/>
          <p:nvPr>
            <p:ph idx="1" type="subTitle"/>
          </p:nvPr>
        </p:nvSpPr>
        <p:spPr>
          <a:xfrm>
            <a:off x="793630" y="5802513"/>
            <a:ext cx="3419955" cy="256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b="1" i="1" lang="th-TH" sz="2400">
                <a:solidFill>
                  <a:schemeClr val="accent5"/>
                </a:solidFill>
                <a:latin typeface="Sarabun"/>
                <a:ea typeface="Sarabun"/>
                <a:cs typeface="Sarabun"/>
                <a:sym typeface="Sarabun"/>
              </a:rPr>
              <a:t>23 ธันวาคม 2562</a:t>
            </a:r>
            <a:endParaRPr/>
          </a:p>
        </p:txBody>
      </p:sp>
      <p:sp>
        <p:nvSpPr>
          <p:cNvPr id="307" name="Google Shape;307;p2"/>
          <p:cNvSpPr/>
          <p:nvPr/>
        </p:nvSpPr>
        <p:spPr>
          <a:xfrm>
            <a:off x="793630" y="5550766"/>
            <a:ext cx="1782493" cy="59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2450" y="3463878"/>
            <a:ext cx="1061910" cy="507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กระทรวงดิจิทัลเพื่อเศรษฐกิจและสังคม" id="309" name="Google Shape;30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4284" y="3257027"/>
            <a:ext cx="846099" cy="852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à¸ªà¸à¸. logo ONDE" id="310" name="Google Shape;31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3607" y="3383564"/>
            <a:ext cx="1135619" cy="59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0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แผนยุทธศาสตร์ของ ธ.ก.ส. มุ่งเน้นการพัฒนาการบริหารทางการเงินครบวงจร เพิ่มขีดความสามารถองค์กรและบริหารจัดการให้สมดุล สร้างและยกระดับศักยภาพเกษตรกรดิจิทัล ไปสู่การบรรลุการเป็นธนาคารพัฒนาชนบทที่ยั่งยืน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735" name="Google Shape;735;p20"/>
          <p:cNvSpPr/>
          <p:nvPr/>
        </p:nvSpPr>
        <p:spPr>
          <a:xfrm>
            <a:off x="1674976" y="1247774"/>
            <a:ext cx="10145549" cy="1152525"/>
          </a:xfrm>
          <a:prstGeom prst="triangle">
            <a:avLst>
              <a:gd fmla="val 50000" name="adj"/>
            </a:avLst>
          </a:prstGeom>
          <a:solidFill>
            <a:srgbClr val="0B27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เป็นธนาคารพัฒนาชนบทที่ยั่งยืน มุ่งสนับสนุนการพัฒนาเศรษฐกิจรากฐาน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เพื่อยกระดับคุณภาพชีวิตของคนในชนบท</a:t>
            </a:r>
            <a:endParaRPr/>
          </a:p>
        </p:txBody>
      </p:sp>
      <p:pic>
        <p:nvPicPr>
          <p:cNvPr descr="baac logo" id="736" name="Google Shape;736;p20"/>
          <p:cNvPicPr preferRelativeResize="0"/>
          <p:nvPr/>
        </p:nvPicPr>
        <p:blipFill rotWithShape="1">
          <a:blip r:embed="rId3">
            <a:alphaModFix/>
          </a:blip>
          <a:srcRect b="0" l="0" r="86089" t="0"/>
          <a:stretch/>
        </p:blipFill>
        <p:spPr>
          <a:xfrm>
            <a:off x="6532830" y="1389282"/>
            <a:ext cx="429839" cy="42478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20"/>
          <p:cNvSpPr txBox="1"/>
          <p:nvPr/>
        </p:nvSpPr>
        <p:spPr>
          <a:xfrm>
            <a:off x="526188" y="1639146"/>
            <a:ext cx="6848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วิสัยทัศน์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38" name="Google Shape;738;p20"/>
          <p:cNvSpPr/>
          <p:nvPr/>
        </p:nvSpPr>
        <p:spPr>
          <a:xfrm>
            <a:off x="1674977" y="2434073"/>
            <a:ext cx="5033472" cy="424786"/>
          </a:xfrm>
          <a:prstGeom prst="rect">
            <a:avLst/>
          </a:prstGeom>
          <a:solidFill>
            <a:srgbClr val="1969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ธนาคารพัฒนาชนบทที่ยั่งยืน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39" name="Google Shape;739;p20"/>
          <p:cNvSpPr/>
          <p:nvPr/>
        </p:nvSpPr>
        <p:spPr>
          <a:xfrm>
            <a:off x="6787053" y="2434073"/>
            <a:ext cx="5033472" cy="424786"/>
          </a:xfrm>
          <a:prstGeom prst="rect">
            <a:avLst/>
          </a:prstGeom>
          <a:solidFill>
            <a:srgbClr val="1969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พัฒนาเศรษฐกิจฐานราก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0" name="Google Shape;740;p20"/>
          <p:cNvSpPr txBox="1"/>
          <p:nvPr/>
        </p:nvSpPr>
        <p:spPr>
          <a:xfrm>
            <a:off x="425198" y="2354078"/>
            <a:ext cx="8867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วัตถุประสงค์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เชิงวิสัยทัศน์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1" name="Google Shape;741;p20"/>
          <p:cNvSpPr/>
          <p:nvPr/>
        </p:nvSpPr>
        <p:spPr>
          <a:xfrm>
            <a:off x="1674975" y="2892633"/>
            <a:ext cx="1642911" cy="1565069"/>
          </a:xfrm>
          <a:prstGeom prst="rect">
            <a:avLst/>
          </a:prstGeom>
          <a:solidFill>
            <a:srgbClr val="D1E8F8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พัฒนาการบริหาร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ทางการเงินครบวงจร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และทันสมัย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2" name="Google Shape;742;p20"/>
          <p:cNvSpPr/>
          <p:nvPr/>
        </p:nvSpPr>
        <p:spPr>
          <a:xfrm>
            <a:off x="3370257" y="2892633"/>
            <a:ext cx="1642911" cy="1565069"/>
          </a:xfrm>
          <a:prstGeom prst="rect">
            <a:avLst/>
          </a:prstGeom>
          <a:solidFill>
            <a:srgbClr val="D1E8F8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เพิ่มขีดความสามารถขององค์กรและบุคลากรรองรับภารกิจ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3" name="Google Shape;743;p20"/>
          <p:cNvSpPr/>
          <p:nvPr/>
        </p:nvSpPr>
        <p:spPr>
          <a:xfrm>
            <a:off x="5065538" y="2892633"/>
            <a:ext cx="1642911" cy="1565069"/>
          </a:xfrm>
          <a:prstGeom prst="rect">
            <a:avLst/>
          </a:prstGeom>
          <a:solidFill>
            <a:srgbClr val="D1E8F8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บริหารจัดการรายได้รวมและต้นทุนรวมให้สมดุลและมีประสิทธิภาพ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4" name="Google Shape;744;p20"/>
          <p:cNvSpPr/>
          <p:nvPr/>
        </p:nvSpPr>
        <p:spPr>
          <a:xfrm>
            <a:off x="6787053" y="2892633"/>
            <a:ext cx="1642911" cy="1565069"/>
          </a:xfrm>
          <a:prstGeom prst="rect">
            <a:avLst/>
          </a:prstGeom>
          <a:solidFill>
            <a:srgbClr val="D1E8F8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สร้างและพัฒนาเกษตรกรให้เป็น Smart Farmer และ SMAEs</a:t>
            </a:r>
            <a:endParaRPr/>
          </a:p>
        </p:txBody>
      </p:sp>
      <p:sp>
        <p:nvSpPr>
          <p:cNvPr id="745" name="Google Shape;745;p20"/>
          <p:cNvSpPr/>
          <p:nvPr/>
        </p:nvSpPr>
        <p:spPr>
          <a:xfrm>
            <a:off x="8482335" y="2892633"/>
            <a:ext cx="1642911" cy="1565069"/>
          </a:xfrm>
          <a:prstGeom prst="rect">
            <a:avLst/>
          </a:prstGeom>
          <a:solidFill>
            <a:srgbClr val="D1E8F8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เพิ่มขีดความสามารถในการแข่งขันให้กับเกษตรกรรายย่อย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6" name="Google Shape;746;p20"/>
          <p:cNvSpPr/>
          <p:nvPr/>
        </p:nvSpPr>
        <p:spPr>
          <a:xfrm>
            <a:off x="10177616" y="2892633"/>
            <a:ext cx="1642911" cy="1565069"/>
          </a:xfrm>
          <a:prstGeom prst="rect">
            <a:avLst/>
          </a:prstGeom>
          <a:solidFill>
            <a:srgbClr val="D1E8F8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พัฒนาศักยภาพองค์กรและชุมชนแบบบูรณาการอย่างยั่งยืน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7" name="Google Shape;747;p20"/>
          <p:cNvSpPr txBox="1"/>
          <p:nvPr/>
        </p:nvSpPr>
        <p:spPr>
          <a:xfrm>
            <a:off x="551835" y="5199097"/>
            <a:ext cx="60625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พันธกิจ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8" name="Google Shape;748;p20"/>
          <p:cNvSpPr txBox="1"/>
          <p:nvPr/>
        </p:nvSpPr>
        <p:spPr>
          <a:xfrm>
            <a:off x="410770" y="3485218"/>
            <a:ext cx="8883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ยุทธศาสตร์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49" name="Google Shape;749;p20"/>
          <p:cNvSpPr/>
          <p:nvPr/>
        </p:nvSpPr>
        <p:spPr>
          <a:xfrm>
            <a:off x="1674975" y="4491476"/>
            <a:ext cx="10145550" cy="424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ศูนย์กลางทางการเงินให้บริการทางการเงินครบวงจรและทันสมัยในภาคชนบท</a:t>
            </a:r>
            <a:endParaRPr/>
          </a:p>
        </p:txBody>
      </p:sp>
      <p:sp>
        <p:nvSpPr>
          <p:cNvPr id="750" name="Google Shape;750;p20"/>
          <p:cNvSpPr/>
          <p:nvPr/>
        </p:nvSpPr>
        <p:spPr>
          <a:xfrm>
            <a:off x="1674974" y="4943588"/>
            <a:ext cx="10145550" cy="424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พัฒนาการบริหารและจัดการทรัพยากร</a:t>
            </a:r>
            <a:endParaRPr/>
          </a:p>
        </p:txBody>
      </p:sp>
      <p:sp>
        <p:nvSpPr>
          <p:cNvPr id="751" name="Google Shape;751;p20"/>
          <p:cNvSpPr/>
          <p:nvPr/>
        </p:nvSpPr>
        <p:spPr>
          <a:xfrm>
            <a:off x="1674974" y="5395700"/>
            <a:ext cx="10145550" cy="424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ส่งเสริมการใช้เทคโนโลยีและนวัตกรรมในการเพิ่มขีดความสามารถในการแข่งขัน</a:t>
            </a:r>
            <a:endParaRPr/>
          </a:p>
        </p:txBody>
      </p:sp>
      <p:sp>
        <p:nvSpPr>
          <p:cNvPr id="752" name="Google Shape;752;p20"/>
          <p:cNvSpPr/>
          <p:nvPr/>
        </p:nvSpPr>
        <p:spPr>
          <a:xfrm>
            <a:off x="1674974" y="5847812"/>
            <a:ext cx="10145550" cy="424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สนับสนุนให้เกิดกิจกรรมทางเศรษฐกิจในชุมชน</a:t>
            </a:r>
            <a:endParaRPr/>
          </a:p>
        </p:txBody>
      </p:sp>
      <p:pic>
        <p:nvPicPr>
          <p:cNvPr descr="Brainstorm" id="753" name="Google Shape;7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5934" y="2959665"/>
            <a:ext cx="626274" cy="626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" id="754" name="Google Shape;75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2460" y="2959665"/>
            <a:ext cx="626274" cy="626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rmer" id="755" name="Google Shape;75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5371" y="2946789"/>
            <a:ext cx="626274" cy="626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nections" id="756" name="Google Shape;75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1453" y="2972546"/>
            <a:ext cx="600517" cy="600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ins" id="757" name="Google Shape;75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34568" y="2991361"/>
            <a:ext cx="525724" cy="525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ockchain" id="758" name="Google Shape;758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3642" y="2991361"/>
            <a:ext cx="527647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20"/>
          <p:cNvSpPr/>
          <p:nvPr/>
        </p:nvSpPr>
        <p:spPr>
          <a:xfrm flipH="1">
            <a:off x="371474" y="1565103"/>
            <a:ext cx="970133" cy="475842"/>
          </a:xfrm>
          <a:custGeom>
            <a:rect b="b" l="l" r="r" t="t"/>
            <a:pathLst>
              <a:path extrusionOk="0" h="3035808" w="6042355">
                <a:moveTo>
                  <a:pt x="6035040" y="0"/>
                </a:moveTo>
                <a:lnTo>
                  <a:pt x="7316" y="0"/>
                </a:lnTo>
                <a:cubicBezTo>
                  <a:pt x="4877" y="1011936"/>
                  <a:pt x="2439" y="2023872"/>
                  <a:pt x="0" y="3035808"/>
                </a:cubicBezTo>
                <a:lnTo>
                  <a:pt x="6042355" y="3035808"/>
                </a:lnTo>
              </a:path>
            </a:pathLst>
          </a:custGeom>
          <a:noFill/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0"/>
          <p:cNvSpPr/>
          <p:nvPr/>
        </p:nvSpPr>
        <p:spPr>
          <a:xfrm flipH="1">
            <a:off x="371474" y="3437246"/>
            <a:ext cx="966987" cy="475842"/>
          </a:xfrm>
          <a:custGeom>
            <a:rect b="b" l="l" r="r" t="t"/>
            <a:pathLst>
              <a:path extrusionOk="0" h="3035808" w="6042355">
                <a:moveTo>
                  <a:pt x="6035040" y="0"/>
                </a:moveTo>
                <a:lnTo>
                  <a:pt x="7316" y="0"/>
                </a:lnTo>
                <a:cubicBezTo>
                  <a:pt x="4877" y="1011936"/>
                  <a:pt x="2439" y="2023872"/>
                  <a:pt x="0" y="3035808"/>
                </a:cubicBezTo>
                <a:lnTo>
                  <a:pt x="6042355" y="3035808"/>
                </a:lnTo>
              </a:path>
            </a:pathLst>
          </a:custGeom>
          <a:noFill/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0"/>
          <p:cNvSpPr/>
          <p:nvPr/>
        </p:nvSpPr>
        <p:spPr>
          <a:xfrm flipH="1">
            <a:off x="371472" y="5130453"/>
            <a:ext cx="966985" cy="475842"/>
          </a:xfrm>
          <a:custGeom>
            <a:rect b="b" l="l" r="r" t="t"/>
            <a:pathLst>
              <a:path extrusionOk="0" h="3035808" w="6042355">
                <a:moveTo>
                  <a:pt x="6035040" y="0"/>
                </a:moveTo>
                <a:lnTo>
                  <a:pt x="7316" y="0"/>
                </a:lnTo>
                <a:cubicBezTo>
                  <a:pt x="4877" y="1011936"/>
                  <a:pt x="2439" y="2023872"/>
                  <a:pt x="0" y="3035808"/>
                </a:cubicBezTo>
                <a:lnTo>
                  <a:pt x="6042355" y="3035808"/>
                </a:lnTo>
              </a:path>
            </a:pathLst>
          </a:custGeom>
          <a:noFill/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20"/>
          <p:cNvSpPr/>
          <p:nvPr/>
        </p:nvSpPr>
        <p:spPr>
          <a:xfrm flipH="1">
            <a:off x="371475" y="2315270"/>
            <a:ext cx="970135" cy="663889"/>
          </a:xfrm>
          <a:custGeom>
            <a:rect b="b" l="l" r="r" t="t"/>
            <a:pathLst>
              <a:path extrusionOk="0" h="3035808" w="6042355">
                <a:moveTo>
                  <a:pt x="6035040" y="0"/>
                </a:moveTo>
                <a:lnTo>
                  <a:pt x="7316" y="0"/>
                </a:lnTo>
                <a:cubicBezTo>
                  <a:pt x="4877" y="1011936"/>
                  <a:pt x="2439" y="2023872"/>
                  <a:pt x="0" y="3035808"/>
                </a:cubicBezTo>
                <a:lnTo>
                  <a:pt x="6042355" y="3035808"/>
                </a:lnTo>
              </a:path>
            </a:pathLst>
          </a:custGeom>
          <a:noFill/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1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แผนงานที่ 3 วางแผนแนวทางปฏิบัติการเบื้องต้น (Implementation Roadmap) และการจัดทำอบรมเชิงปฏิบัติการสำหรับผู้บริหารระดับสูง เพื่อสามารถนำโครงสร้างองค์การ ธ.ก.ส. ไปปฏิบัติใช้จริง 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768" name="Google Shape;768;p21"/>
          <p:cNvSpPr/>
          <p:nvPr/>
        </p:nvSpPr>
        <p:spPr>
          <a:xfrm>
            <a:off x="381000" y="1152576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3 การออกแบบแนวทางการปฏิบัติเบื้องต้น  </a:t>
            </a:r>
            <a:endParaRPr b="1" i="0" sz="24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69" name="Google Shape;769;p21"/>
          <p:cNvSpPr/>
          <p:nvPr/>
        </p:nvSpPr>
        <p:spPr>
          <a:xfrm>
            <a:off x="1499356" y="1614240"/>
            <a:ext cx="4469236" cy="2292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ศึกษาเปรียบเทียบผลกระทบและแผนการดำเนินงานที่เกิดจากการปรับปรุงโครงสร้างองค์กร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วางแผนการดำเนินการตามโครงสร้างองค์กร ธ.ก.ส. (ฉบับปรับปรุงใหม่) โดยมีรายละเอียดอย่างน้อย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แผนงาน/โครงการหลัก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กิจกรรม/แนวทางการดำเนินงาน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ระยะเวลาการดำเนินงาน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ตัวชี้วัด</a:t>
            </a:r>
            <a:endParaRPr/>
          </a:p>
        </p:txBody>
      </p:sp>
      <p:sp>
        <p:nvSpPr>
          <p:cNvPr id="770" name="Google Shape;770;p21"/>
          <p:cNvSpPr/>
          <p:nvPr/>
        </p:nvSpPr>
        <p:spPr>
          <a:xfrm>
            <a:off x="1508881" y="3997994"/>
            <a:ext cx="4469236" cy="2292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นำเสนอแนวทางปฏิบัติเบื้องต้น 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Implementation Roadmap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ให้กับผู้มีส่วนได้เสียของ ธ.ก.ส.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รับฟังความคิดเห็นและข้อเสนอแนะเพิ่มเติมสำหรับการกำหนดแนวทางปฏิบัติเบื้องต้นที่เหมาะสม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สรุปผลแนวทางปฏิบัติเบื้องต้นฉบับสมบูรณ์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71" name="Google Shape;771;p21"/>
          <p:cNvSpPr/>
          <p:nvPr/>
        </p:nvSpPr>
        <p:spPr>
          <a:xfrm>
            <a:off x="7341764" y="1614239"/>
            <a:ext cx="4469236" cy="4676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การจัดอบรมเชิงปฏิบัติการในรูปแบบโครงการนำร่อง </a:t>
            </a:r>
            <a:r>
              <a:rPr b="1"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Initiative</a:t>
            </a:r>
            <a:r>
              <a:rPr b="1"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สำหรับบุคลากร ธ.ก.ส. ให้สามารถปฏิบัติงานสอดคล้องกับรูปแบบการดำเนินงานภายใต้โครงสร้างองค์กร (ฉบับปรับปรุงใหม่) ประกอบด้วย 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72" name="Google Shape;772;p21"/>
          <p:cNvSpPr/>
          <p:nvPr/>
        </p:nvSpPr>
        <p:spPr>
          <a:xfrm>
            <a:off x="380999" y="1614239"/>
            <a:ext cx="1137407" cy="2292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4: วางแผนแนวทางปฏิบัติการเบื้องต้น </a:t>
            </a:r>
            <a:endParaRPr/>
          </a:p>
        </p:txBody>
      </p:sp>
      <p:sp>
        <p:nvSpPr>
          <p:cNvPr id="773" name="Google Shape;773;p21"/>
          <p:cNvSpPr/>
          <p:nvPr/>
        </p:nvSpPr>
        <p:spPr>
          <a:xfrm>
            <a:off x="371474" y="3997992"/>
            <a:ext cx="1137407" cy="2292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5: ประชุมระดมความคิดเห็นและสรุปผล</a:t>
            </a:r>
            <a:endParaRPr/>
          </a:p>
        </p:txBody>
      </p:sp>
      <p:sp>
        <p:nvSpPr>
          <p:cNvPr id="774" name="Google Shape;774;p21"/>
          <p:cNvSpPr/>
          <p:nvPr/>
        </p:nvSpPr>
        <p:spPr>
          <a:xfrm>
            <a:off x="6204357" y="1614239"/>
            <a:ext cx="1137407" cy="4676752"/>
          </a:xfrm>
          <a:prstGeom prst="rect">
            <a:avLst/>
          </a:prstGeom>
          <a:solidFill>
            <a:srgbClr val="0534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6: การประเมินสมรรถนะและจัดอบรมเชิงปฏิบัติการ</a:t>
            </a:r>
            <a:endParaRPr/>
          </a:p>
        </p:txBody>
      </p:sp>
      <p:pic>
        <p:nvPicPr>
          <p:cNvPr id="775" name="Google Shape;7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737" y="2760738"/>
            <a:ext cx="1537469" cy="86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4 people, people sitting, table, screen and indoor" id="776" name="Google Shape;776;p21"/>
          <p:cNvPicPr preferRelativeResize="0"/>
          <p:nvPr/>
        </p:nvPicPr>
        <p:blipFill rotWithShape="1">
          <a:blip r:embed="rId4">
            <a:alphaModFix/>
          </a:blip>
          <a:srcRect b="6607" l="0" r="0" t="0"/>
          <a:stretch/>
        </p:blipFill>
        <p:spPr>
          <a:xfrm>
            <a:off x="9997686" y="3256686"/>
            <a:ext cx="1232068" cy="76424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Image may contain: 2 people, people sitting, table and indoor" id="777" name="Google Shape;77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45140" y="3404453"/>
            <a:ext cx="1232066" cy="76789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A close up of a logo&#10;&#10;Description automatically generated" id="778" name="Google Shape;77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2674" y="5562964"/>
            <a:ext cx="570146" cy="570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79" name="Google Shape;77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5519" y="5577796"/>
            <a:ext cx="519812" cy="51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01332" y="5562964"/>
            <a:ext cx="570146" cy="57014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21"/>
          <p:cNvSpPr txBox="1"/>
          <p:nvPr/>
        </p:nvSpPr>
        <p:spPr>
          <a:xfrm>
            <a:off x="7506328" y="4172345"/>
            <a:ext cx="206131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ประเมินสมรรถนะบุคลากรในรูปแบบออนไลน์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ื่อเข้าใจสถานะปัจจุบันของบุคลากรภายในองค์กรและแนวทางในการเตรียมความพร้อมในการปฏิบัติงานภายใต้โครงสร้างองค์กรใหม่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782" name="Google Shape;782;p21"/>
          <p:cNvPicPr preferRelativeResize="0"/>
          <p:nvPr/>
        </p:nvPicPr>
        <p:blipFill rotWithShape="1">
          <a:blip r:embed="rId9">
            <a:alphaModFix/>
          </a:blip>
          <a:srcRect b="29244" l="0" r="58509" t="6276"/>
          <a:stretch/>
        </p:blipFill>
        <p:spPr>
          <a:xfrm>
            <a:off x="7862522" y="3250805"/>
            <a:ext cx="1384231" cy="70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1"/>
          <p:cNvPicPr preferRelativeResize="0"/>
          <p:nvPr/>
        </p:nvPicPr>
        <p:blipFill rotWithShape="1">
          <a:blip r:embed="rId10">
            <a:alphaModFix/>
          </a:blip>
          <a:srcRect b="29011" l="0" r="58509" t="6507"/>
          <a:stretch/>
        </p:blipFill>
        <p:spPr>
          <a:xfrm>
            <a:off x="8013295" y="3429000"/>
            <a:ext cx="1384231" cy="70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1"/>
          <p:cNvPicPr preferRelativeResize="0"/>
          <p:nvPr/>
        </p:nvPicPr>
        <p:blipFill rotWithShape="1">
          <a:blip r:embed="rId11">
            <a:alphaModFix/>
          </a:blip>
          <a:srcRect b="0" l="16268" r="16944" t="0"/>
          <a:stretch/>
        </p:blipFill>
        <p:spPr>
          <a:xfrm>
            <a:off x="8798365" y="3622725"/>
            <a:ext cx="482173" cy="37502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1"/>
          <p:cNvSpPr/>
          <p:nvPr/>
        </p:nvSpPr>
        <p:spPr>
          <a:xfrm>
            <a:off x="7506328" y="2814870"/>
            <a:ext cx="2151672" cy="343189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ประเมินสมรรถนะบุคลากร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86" name="Google Shape;786;p21"/>
          <p:cNvSpPr/>
          <p:nvPr/>
        </p:nvSpPr>
        <p:spPr>
          <a:xfrm>
            <a:off x="9567646" y="2814870"/>
            <a:ext cx="2151672" cy="343189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อบรมเชิงปฏิบัติการ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87" name="Google Shape;787;p21"/>
          <p:cNvSpPr txBox="1"/>
          <p:nvPr/>
        </p:nvSpPr>
        <p:spPr>
          <a:xfrm>
            <a:off x="9612823" y="4174635"/>
            <a:ext cx="206131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อบรมเชิงปฏิบัติการสำหรับบุคลากร ธ.ก.ส.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การเตรียมความพร้อมกระบวนการความคิดดิจิทัล 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Digital Mindset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สำหรับผู้บริหารระดับสูงและฝ่ายจัดการ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2"/>
          <p:cNvSpPr/>
          <p:nvPr/>
        </p:nvSpPr>
        <p:spPr>
          <a:xfrm>
            <a:off x="371475" y="1424431"/>
            <a:ext cx="11449050" cy="4491460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793" name="Google Shape;793;p22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กรอบการเปลี่ยนผ่านทางดิจิทัล (Digital Transformation Framework) สำหรับการจัดอบรมเชิงปฏิบัติการ สามารถแบ่งออกเป็น 3 ประเภทหลัก คือ 1) ประสบการณ์ลูกค้า 2) กระบวนการในการปฏิบัติงาน และ 3) รูปแบบธุรกิจ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794" name="Google Shape;794;p22"/>
          <p:cNvSpPr txBox="1"/>
          <p:nvPr/>
        </p:nvSpPr>
        <p:spPr>
          <a:xfrm>
            <a:off x="1364030" y="6382214"/>
            <a:ext cx="42370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1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Source: MIT Center for Digital Business and Capgemini Consulting</a:t>
            </a:r>
            <a:endParaRPr b="0" i="1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795" name="Google Shape;795;p22"/>
          <p:cNvGrpSpPr/>
          <p:nvPr/>
        </p:nvGrpSpPr>
        <p:grpSpPr>
          <a:xfrm>
            <a:off x="950752" y="1751004"/>
            <a:ext cx="10290496" cy="3545836"/>
            <a:chOff x="950752" y="1317069"/>
            <a:chExt cx="10290496" cy="4019026"/>
          </a:xfrm>
        </p:grpSpPr>
        <p:sp>
          <p:nvSpPr>
            <p:cNvPr id="796" name="Google Shape;796;p22"/>
            <p:cNvSpPr/>
            <p:nvPr/>
          </p:nvSpPr>
          <p:spPr>
            <a:xfrm>
              <a:off x="950753" y="1317072"/>
              <a:ext cx="2999079" cy="8892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การเปลี่ยนแปลง</a:t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ประสบการณ์ลูกค้า</a:t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(Customer Experience)</a:t>
              </a: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4596460" y="1317069"/>
              <a:ext cx="2999079" cy="889233"/>
            </a:xfrm>
            <a:prstGeom prst="rect">
              <a:avLst/>
            </a:prstGeom>
            <a:solidFill>
              <a:srgbClr val="1969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การเปลี่ยนแปลง</a:t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กระบวนการในการปฏิบัติงาน</a:t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(Operational Process)</a:t>
              </a: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8242168" y="1317070"/>
              <a:ext cx="2999079" cy="889233"/>
            </a:xfrm>
            <a:prstGeom prst="rect">
              <a:avLst/>
            </a:prstGeom>
            <a:solidFill>
              <a:srgbClr val="0534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การเปลี่ยนแปลง</a:t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รูปแบบธุรกิจ</a:t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(Business Model)</a:t>
              </a: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950753" y="2358706"/>
              <a:ext cx="2999079" cy="88923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ความเข้าใจลูกค้า</a:t>
              </a:r>
              <a:endParaRPr b="1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(Customer Understanding)</a:t>
              </a: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950753" y="3403833"/>
              <a:ext cx="2999079" cy="88923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การเติบโต</a:t>
              </a:r>
              <a:endParaRPr b="1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(Top Line Growth)</a:t>
              </a: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950752" y="4446862"/>
              <a:ext cx="2999079" cy="88923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ช่องทางในการติดต่อกับลูกค้า</a:t>
              </a:r>
              <a:endParaRPr b="1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(Customer Touch Point)</a:t>
              </a: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4596460" y="2358706"/>
              <a:ext cx="2999079" cy="88923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กระบวนการทางดิจิทัล</a:t>
              </a:r>
              <a:endParaRPr b="1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(Process Digitalization)</a:t>
              </a: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4596460" y="3403833"/>
              <a:ext cx="2999079" cy="88923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ความสามารถของบุคลากร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(Worker Enablement)</a:t>
              </a: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4596460" y="4446862"/>
              <a:ext cx="2999079" cy="88923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ประสิทธิภาพในการจัดการ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(Performance Management)</a:t>
              </a: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8242169" y="2358706"/>
              <a:ext cx="2999079" cy="88923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การเปลี่ยนแปลงธุรกิจด้วยดิจิทัล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(Digitally-modified Business)</a:t>
              </a: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8242169" y="3403833"/>
              <a:ext cx="2999079" cy="88923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สร้างธุรกิจดิจิทัลใหม่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(New Digital Business)</a:t>
              </a: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8242168" y="4446862"/>
              <a:ext cx="2999079" cy="88923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ดิจิทัลที่ใช้ร่วมกันได้ทั่วโลก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lang="th-TH" sz="1800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(</a:t>
              </a: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Digital Globalization</a:t>
              </a:r>
              <a:r>
                <a:rPr b="1" lang="th-TH" sz="1800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)</a:t>
              </a:r>
              <a:endParaRPr b="1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sp>
        <p:nvSpPr>
          <p:cNvPr id="808" name="Google Shape;808;p22"/>
          <p:cNvSpPr/>
          <p:nvPr/>
        </p:nvSpPr>
        <p:spPr>
          <a:xfrm>
            <a:off x="950752" y="5524647"/>
            <a:ext cx="10290495" cy="784537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ความสามารถทางด้านดิจิทัล </a:t>
            </a:r>
            <a:r>
              <a:rPr b="1" lang="th-TH" sz="16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Digital Capabilities</a:t>
            </a:r>
            <a:r>
              <a:rPr b="1" lang="th-TH" sz="16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endParaRPr b="1" i="0" sz="16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พื้นฐานสำคัญในการเปลี่ยนแปลงประสบการณ์ลูบกค้า กระบวนการดำเนินงานภายในองค์กร และรูปแบบธุรกิจ โดยเป็นส่วนช่วยในการประสานการเปลี่ยนผ่านด้านดิจิทัลให้มีความสอดคล้องกับกลยุทธ์ขององค์กร</a:t>
            </a:r>
            <a:endParaRPr b="0" i="0" sz="16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09" name="Google Shape;809;p22"/>
          <p:cNvSpPr txBox="1"/>
          <p:nvPr/>
        </p:nvSpPr>
        <p:spPr>
          <a:xfrm>
            <a:off x="3453930" y="1224376"/>
            <a:ext cx="5284139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กรอบการเปลี่ยนผ่านทางดิจิทัล (Digital Transformation Framework</a:t>
            </a:r>
            <a:r>
              <a:rPr b="1"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endParaRPr b="1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4" name="Google Shape;814;p23"/>
          <p:cNvCxnSpPr/>
          <p:nvPr/>
        </p:nvCxnSpPr>
        <p:spPr>
          <a:xfrm flipH="1" rot="10800000">
            <a:off x="8177589" y="4945808"/>
            <a:ext cx="2302520" cy="12308"/>
          </a:xfrm>
          <a:prstGeom prst="straightConnector1">
            <a:avLst/>
          </a:prstGeom>
          <a:noFill/>
          <a:ln cap="flat" cmpd="sng" w="63500">
            <a:solidFill>
              <a:srgbClr val="E5E5E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15" name="Google Shape;815;p23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ตัวอย่างการทดลองการประยุกต์ใช้เทคโนโลยี 5G ของไทยในภาคอุตสาหกรรมอื่น ๆ เพิ่มเติม ได้แก่ ภาคการท่องเที่ยว ภาคการเงิน ภาคการศึกษา ภาคการค้าส่งและค้าปลีก และภาคโทรคมนาคม</a:t>
            </a:r>
            <a:endParaRPr/>
          </a:p>
        </p:txBody>
      </p:sp>
      <p:grpSp>
        <p:nvGrpSpPr>
          <p:cNvPr id="816" name="Google Shape;816;p23"/>
          <p:cNvGrpSpPr/>
          <p:nvPr/>
        </p:nvGrpSpPr>
        <p:grpSpPr>
          <a:xfrm>
            <a:off x="1028256" y="1375305"/>
            <a:ext cx="9617549" cy="4443059"/>
            <a:chOff x="1063546" y="1261504"/>
            <a:chExt cx="9581264" cy="4612883"/>
          </a:xfrm>
        </p:grpSpPr>
        <p:cxnSp>
          <p:nvCxnSpPr>
            <p:cNvPr id="817" name="Google Shape;817;p23"/>
            <p:cNvCxnSpPr/>
            <p:nvPr/>
          </p:nvCxnSpPr>
          <p:spPr>
            <a:xfrm>
              <a:off x="6735484" y="1727652"/>
              <a:ext cx="2575049" cy="0"/>
            </a:xfrm>
            <a:prstGeom prst="straightConnector1">
              <a:avLst/>
            </a:prstGeom>
            <a:noFill/>
            <a:ln cap="flat" cmpd="sng" w="63500">
              <a:solidFill>
                <a:srgbClr val="E5E5E5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818" name="Google Shape;818;p23"/>
            <p:cNvCxnSpPr/>
            <p:nvPr/>
          </p:nvCxnSpPr>
          <p:spPr>
            <a:xfrm flipH="1" rot="10800000">
              <a:off x="8350976" y="3369365"/>
              <a:ext cx="2293834" cy="12778"/>
            </a:xfrm>
            <a:prstGeom prst="straightConnector1">
              <a:avLst/>
            </a:prstGeom>
            <a:noFill/>
            <a:ln cap="flat" cmpd="sng" w="63500">
              <a:solidFill>
                <a:srgbClr val="E5E5E5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819" name="Google Shape;819;p23"/>
            <p:cNvCxnSpPr/>
            <p:nvPr/>
          </p:nvCxnSpPr>
          <p:spPr>
            <a:xfrm flipH="1" rot="10800000">
              <a:off x="2514856" y="1653492"/>
              <a:ext cx="2930161" cy="2733"/>
            </a:xfrm>
            <a:prstGeom prst="straightConnector1">
              <a:avLst/>
            </a:prstGeom>
            <a:noFill/>
            <a:ln cap="flat" cmpd="sng" w="63500">
              <a:solidFill>
                <a:srgbClr val="E5E5E5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820" name="Google Shape;820;p23"/>
            <p:cNvCxnSpPr/>
            <p:nvPr/>
          </p:nvCxnSpPr>
          <p:spPr>
            <a:xfrm>
              <a:off x="1063546" y="3247922"/>
              <a:ext cx="3171627" cy="2938"/>
            </a:xfrm>
            <a:prstGeom prst="straightConnector1">
              <a:avLst/>
            </a:prstGeom>
            <a:noFill/>
            <a:ln cap="flat" cmpd="sng" w="63500">
              <a:solidFill>
                <a:srgbClr val="E5E5E5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821" name="Google Shape;821;p23"/>
            <p:cNvCxnSpPr/>
            <p:nvPr/>
          </p:nvCxnSpPr>
          <p:spPr>
            <a:xfrm flipH="1" rot="10800000">
              <a:off x="1357964" y="5142123"/>
              <a:ext cx="2859565" cy="16105"/>
            </a:xfrm>
            <a:prstGeom prst="straightConnector1">
              <a:avLst/>
            </a:prstGeom>
            <a:noFill/>
            <a:ln cap="flat" cmpd="sng" w="63500">
              <a:solidFill>
                <a:srgbClr val="E5E5E5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grpSp>
          <p:nvGrpSpPr>
            <p:cNvPr id="822" name="Google Shape;822;p23"/>
            <p:cNvGrpSpPr/>
            <p:nvPr/>
          </p:nvGrpSpPr>
          <p:grpSpPr>
            <a:xfrm>
              <a:off x="3681094" y="1584771"/>
              <a:ext cx="4764634" cy="4289617"/>
              <a:chOff x="28537" y="-4"/>
              <a:chExt cx="6356610" cy="5785374"/>
            </a:xfrm>
          </p:grpSpPr>
          <p:grpSp>
            <p:nvGrpSpPr>
              <p:cNvPr id="823" name="Google Shape;823;p23"/>
              <p:cNvGrpSpPr/>
              <p:nvPr/>
            </p:nvGrpSpPr>
            <p:grpSpPr>
              <a:xfrm>
                <a:off x="28537" y="-4"/>
                <a:ext cx="6356610" cy="5785374"/>
                <a:chOff x="28537" y="-3"/>
                <a:chExt cx="6356609" cy="5785372"/>
              </a:xfrm>
            </p:grpSpPr>
            <p:sp>
              <p:nvSpPr>
                <p:cNvPr id="824" name="Google Shape;824;p23"/>
                <p:cNvSpPr/>
                <p:nvPr/>
              </p:nvSpPr>
              <p:spPr>
                <a:xfrm rot="60000">
                  <a:off x="293561" y="3848104"/>
                  <a:ext cx="1867366" cy="1862555"/>
                </a:xfrm>
                <a:custGeom>
                  <a:rect b="b" l="l" r="r" t="t"/>
                  <a:pathLst>
                    <a:path extrusionOk="0" h="20724" w="20761">
                      <a:moveTo>
                        <a:pt x="16007" y="18283"/>
                      </a:moveTo>
                      <a:cubicBezTo>
                        <a:pt x="17050" y="16026"/>
                        <a:pt x="18075" y="13761"/>
                        <a:pt x="19068" y="11481"/>
                      </a:cubicBezTo>
                      <a:cubicBezTo>
                        <a:pt x="19753" y="9907"/>
                        <a:pt x="20534" y="8322"/>
                        <a:pt x="20723" y="6594"/>
                      </a:cubicBezTo>
                      <a:cubicBezTo>
                        <a:pt x="20895" y="5026"/>
                        <a:pt x="20481" y="3364"/>
                        <a:pt x="19468" y="2136"/>
                      </a:cubicBezTo>
                      <a:cubicBezTo>
                        <a:pt x="18063" y="434"/>
                        <a:pt x="15974" y="-154"/>
                        <a:pt x="13847" y="34"/>
                      </a:cubicBezTo>
                      <a:cubicBezTo>
                        <a:pt x="13240" y="88"/>
                        <a:pt x="12631" y="177"/>
                        <a:pt x="12032" y="292"/>
                      </a:cubicBezTo>
                      <a:cubicBezTo>
                        <a:pt x="10726" y="542"/>
                        <a:pt x="9426" y="832"/>
                        <a:pt x="8128" y="1119"/>
                      </a:cubicBezTo>
                      <a:cubicBezTo>
                        <a:pt x="7356" y="1290"/>
                        <a:pt x="6585" y="1464"/>
                        <a:pt x="5814" y="1640"/>
                      </a:cubicBezTo>
                      <a:cubicBezTo>
                        <a:pt x="4865" y="1857"/>
                        <a:pt x="3917" y="2079"/>
                        <a:pt x="2969" y="2303"/>
                      </a:cubicBezTo>
                      <a:cubicBezTo>
                        <a:pt x="1900" y="2556"/>
                        <a:pt x="1107" y="2922"/>
                        <a:pt x="576" y="3385"/>
                      </a:cubicBezTo>
                      <a:cubicBezTo>
                        <a:pt x="-705" y="4501"/>
                        <a:pt x="-63" y="8368"/>
                        <a:pt x="4701" y="14206"/>
                      </a:cubicBezTo>
                      <a:cubicBezTo>
                        <a:pt x="9463" y="20043"/>
                        <a:pt x="13121" y="21446"/>
                        <a:pt x="14470" y="20413"/>
                      </a:cubicBezTo>
                      <a:cubicBezTo>
                        <a:pt x="15029" y="19985"/>
                        <a:pt x="15545" y="19280"/>
                        <a:pt x="16007" y="18283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38100" lIns="38100" spcFirstLastPara="1" rIns="38100" wrap="square" tIns="381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4400"/>
                    <a:buFont typeface="Arial"/>
                    <a:buNone/>
                  </a:pPr>
                  <a:r>
                    <a:t/>
                  </a:r>
                  <a:endParaRPr b="0" i="0" sz="4400" u="none" cap="none" strike="noStrike">
                    <a:solidFill>
                      <a:srgbClr val="FFFFFF"/>
                    </a:solidFill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sp>
              <p:nvSpPr>
                <p:cNvPr id="825" name="Google Shape;825;p23"/>
                <p:cNvSpPr/>
                <p:nvPr/>
              </p:nvSpPr>
              <p:spPr>
                <a:xfrm rot="60000">
                  <a:off x="45355" y="1749201"/>
                  <a:ext cx="1754872" cy="1942609"/>
                </a:xfrm>
                <a:custGeom>
                  <a:rect b="b" l="l" r="r" t="t"/>
                  <a:pathLst>
                    <a:path extrusionOk="0" h="21255" w="20378">
                      <a:moveTo>
                        <a:pt x="4821" y="21029"/>
                      </a:moveTo>
                      <a:cubicBezTo>
                        <a:pt x="7341" y="20448"/>
                        <a:pt x="9857" y="19848"/>
                        <a:pt x="12364" y="19214"/>
                      </a:cubicBezTo>
                      <a:cubicBezTo>
                        <a:pt x="14094" y="18776"/>
                        <a:pt x="15896" y="18405"/>
                        <a:pt x="17429" y="17491"/>
                      </a:cubicBezTo>
                      <a:cubicBezTo>
                        <a:pt x="18820" y="16662"/>
                        <a:pt x="19908" y="15325"/>
                        <a:pt x="20249" y="13793"/>
                      </a:cubicBezTo>
                      <a:cubicBezTo>
                        <a:pt x="20723" y="11668"/>
                        <a:pt x="19843" y="9700"/>
                        <a:pt x="18304" y="8178"/>
                      </a:cubicBezTo>
                      <a:cubicBezTo>
                        <a:pt x="17865" y="7744"/>
                        <a:pt x="17395" y="7331"/>
                        <a:pt x="16911" y="6940"/>
                      </a:cubicBezTo>
                      <a:cubicBezTo>
                        <a:pt x="15857" y="6088"/>
                        <a:pt x="14774" y="5266"/>
                        <a:pt x="13694" y="4443"/>
                      </a:cubicBezTo>
                      <a:cubicBezTo>
                        <a:pt x="13052" y="3954"/>
                        <a:pt x="12408" y="3467"/>
                        <a:pt x="11762" y="2982"/>
                      </a:cubicBezTo>
                      <a:cubicBezTo>
                        <a:pt x="10967" y="2385"/>
                        <a:pt x="10168" y="1791"/>
                        <a:pt x="9368" y="1200"/>
                      </a:cubicBezTo>
                      <a:cubicBezTo>
                        <a:pt x="8466" y="532"/>
                        <a:pt x="7650" y="146"/>
                        <a:pt x="6927" y="21"/>
                      </a:cubicBezTo>
                      <a:cubicBezTo>
                        <a:pt x="5183" y="-280"/>
                        <a:pt x="2445" y="2586"/>
                        <a:pt x="784" y="9830"/>
                      </a:cubicBezTo>
                      <a:cubicBezTo>
                        <a:pt x="-877" y="17073"/>
                        <a:pt x="360" y="20748"/>
                        <a:pt x="2081" y="21152"/>
                      </a:cubicBezTo>
                      <a:cubicBezTo>
                        <a:pt x="2795" y="21320"/>
                        <a:pt x="3706" y="21286"/>
                        <a:pt x="4821" y="21029"/>
                      </a:cubicBezTo>
                      <a:close/>
                    </a:path>
                  </a:pathLst>
                </a:custGeom>
                <a:solidFill>
                  <a:srgbClr val="0049B9"/>
                </a:solidFill>
                <a:ln>
                  <a:noFill/>
                </a:ln>
              </p:spPr>
              <p:txBody>
                <a:bodyPr anchorCtr="0" anchor="ctr" bIns="38100" lIns="38100" spcFirstLastPara="1" rIns="38100" wrap="square" tIns="38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rgbClr val="000000"/>
                    </a:solidFill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 rot="60000">
                  <a:off x="1041138" y="15823"/>
                  <a:ext cx="1829531" cy="1828233"/>
                </a:xfrm>
                <a:custGeom>
                  <a:rect b="b" l="l" r="r" t="t"/>
                  <a:pathLst>
                    <a:path extrusionOk="0" h="20734" w="21002">
                      <a:moveTo>
                        <a:pt x="1921" y="13034"/>
                      </a:moveTo>
                      <a:cubicBezTo>
                        <a:pt x="3951" y="14584"/>
                        <a:pt x="5994" y="16117"/>
                        <a:pt x="8059" y="17621"/>
                      </a:cubicBezTo>
                      <a:cubicBezTo>
                        <a:pt x="9484" y="18659"/>
                        <a:pt x="10899" y="19796"/>
                        <a:pt x="12594" y="20376"/>
                      </a:cubicBezTo>
                      <a:cubicBezTo>
                        <a:pt x="14131" y="20902"/>
                        <a:pt x="15899" y="20868"/>
                        <a:pt x="17366" y="20139"/>
                      </a:cubicBezTo>
                      <a:cubicBezTo>
                        <a:pt x="19401" y="19127"/>
                        <a:pt x="20472" y="17183"/>
                        <a:pt x="20772" y="15025"/>
                      </a:cubicBezTo>
                      <a:cubicBezTo>
                        <a:pt x="20857" y="14409"/>
                        <a:pt x="20907" y="13783"/>
                        <a:pt x="20929" y="13162"/>
                      </a:cubicBezTo>
                      <a:cubicBezTo>
                        <a:pt x="20978" y="11806"/>
                        <a:pt x="20985" y="10448"/>
                        <a:pt x="20994" y="9091"/>
                      </a:cubicBezTo>
                      <a:cubicBezTo>
                        <a:pt x="21000" y="8285"/>
                        <a:pt x="21002" y="7479"/>
                        <a:pt x="21002" y="6673"/>
                      </a:cubicBezTo>
                      <a:cubicBezTo>
                        <a:pt x="21002" y="5679"/>
                        <a:pt x="20997" y="4686"/>
                        <a:pt x="20989" y="3692"/>
                      </a:cubicBezTo>
                      <a:cubicBezTo>
                        <a:pt x="20980" y="2572"/>
                        <a:pt x="20794" y="1700"/>
                        <a:pt x="20451" y="1067"/>
                      </a:cubicBezTo>
                      <a:cubicBezTo>
                        <a:pt x="19623" y="-460"/>
                        <a:pt x="15585" y="-698"/>
                        <a:pt x="8619" y="2715"/>
                      </a:cubicBezTo>
                      <a:cubicBezTo>
                        <a:pt x="1654" y="6128"/>
                        <a:pt x="-598" y="9447"/>
                        <a:pt x="131" y="11022"/>
                      </a:cubicBezTo>
                      <a:cubicBezTo>
                        <a:pt x="433" y="11676"/>
                        <a:pt x="1024" y="12349"/>
                        <a:pt x="1921" y="13034"/>
                      </a:cubicBezTo>
                      <a:close/>
                    </a:path>
                  </a:pathLst>
                </a:custGeom>
                <a:solidFill>
                  <a:srgbClr val="72B1D7"/>
                </a:solidFill>
                <a:ln>
                  <a:noFill/>
                </a:ln>
              </p:spPr>
              <p:txBody>
                <a:bodyPr anchorCtr="0" anchor="ctr" bIns="38100" lIns="38100" spcFirstLastPara="1" rIns="38100" wrap="square" tIns="38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rgbClr val="000000"/>
                    </a:solidFill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 rot="60000">
                  <a:off x="3462207" y="48821"/>
                  <a:ext cx="1841701" cy="1821780"/>
                </a:xfrm>
                <a:custGeom>
                  <a:rect b="b" l="l" r="r" t="t"/>
                  <a:pathLst>
                    <a:path extrusionOk="0" h="20459" w="21012">
                      <a:moveTo>
                        <a:pt x="1" y="3733"/>
                      </a:moveTo>
                      <a:cubicBezTo>
                        <a:pt x="40" y="6242"/>
                        <a:pt x="101" y="8751"/>
                        <a:pt x="198" y="11259"/>
                      </a:cubicBezTo>
                      <a:cubicBezTo>
                        <a:pt x="264" y="12990"/>
                        <a:pt x="246" y="14775"/>
                        <a:pt x="841" y="16429"/>
                      </a:cubicBezTo>
                      <a:cubicBezTo>
                        <a:pt x="1380" y="17930"/>
                        <a:pt x="2502" y="19260"/>
                        <a:pt x="3984" y="19932"/>
                      </a:cubicBezTo>
                      <a:cubicBezTo>
                        <a:pt x="6041" y="20864"/>
                        <a:pt x="8234" y="20483"/>
                        <a:pt x="10117" y="19380"/>
                      </a:cubicBezTo>
                      <a:cubicBezTo>
                        <a:pt x="10654" y="19065"/>
                        <a:pt x="11178" y="18717"/>
                        <a:pt x="11680" y="18350"/>
                      </a:cubicBezTo>
                      <a:cubicBezTo>
                        <a:pt x="12777" y="17550"/>
                        <a:pt x="13849" y="16717"/>
                        <a:pt x="14922" y="15887"/>
                      </a:cubicBezTo>
                      <a:cubicBezTo>
                        <a:pt x="15559" y="15393"/>
                        <a:pt x="16195" y="14897"/>
                        <a:pt x="16829" y="14399"/>
                      </a:cubicBezTo>
                      <a:cubicBezTo>
                        <a:pt x="17611" y="13786"/>
                        <a:pt x="18389" y="13168"/>
                        <a:pt x="19165" y="12549"/>
                      </a:cubicBezTo>
                      <a:cubicBezTo>
                        <a:pt x="20041" y="11851"/>
                        <a:pt x="20611" y="11170"/>
                        <a:pt x="20897" y="10517"/>
                      </a:cubicBezTo>
                      <a:cubicBezTo>
                        <a:pt x="21584" y="8941"/>
                        <a:pt x="19270" y="5706"/>
                        <a:pt x="12268" y="2485"/>
                      </a:cubicBezTo>
                      <a:cubicBezTo>
                        <a:pt x="5268" y="-736"/>
                        <a:pt x="1262" y="-409"/>
                        <a:pt x="475" y="1121"/>
                      </a:cubicBezTo>
                      <a:cubicBezTo>
                        <a:pt x="148" y="1756"/>
                        <a:pt x="-16" y="2624"/>
                        <a:pt x="1" y="3733"/>
                      </a:cubicBezTo>
                      <a:close/>
                    </a:path>
                  </a:pathLst>
                </a:custGeom>
                <a:solidFill>
                  <a:srgbClr val="053478"/>
                </a:solidFill>
                <a:ln>
                  <a:noFill/>
                </a:ln>
              </p:spPr>
              <p:txBody>
                <a:bodyPr anchorCtr="0" anchor="ctr" bIns="38100" lIns="38100" spcFirstLastPara="1" rIns="38100" wrap="square" tIns="38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Gill Sans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FFFFFF"/>
                    </a:solidFill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 rot="60000">
                  <a:off x="4606371" y="1561924"/>
                  <a:ext cx="1762024" cy="1935017"/>
                </a:xfrm>
                <a:custGeom>
                  <a:rect b="b" l="l" r="r" t="t"/>
                  <a:pathLst>
                    <a:path extrusionOk="0" h="21229" w="20462">
                      <a:moveTo>
                        <a:pt x="10730" y="1262"/>
                      </a:moveTo>
                      <a:cubicBezTo>
                        <a:pt x="8726" y="2820"/>
                        <a:pt x="6735" y="4393"/>
                        <a:pt x="4769" y="5994"/>
                      </a:cubicBezTo>
                      <a:cubicBezTo>
                        <a:pt x="3412" y="7098"/>
                        <a:pt x="1958" y="8172"/>
                        <a:pt x="998" y="9627"/>
                      </a:cubicBezTo>
                      <a:cubicBezTo>
                        <a:pt x="126" y="10946"/>
                        <a:pt x="-237" y="12599"/>
                        <a:pt x="160" y="14124"/>
                      </a:cubicBezTo>
                      <a:cubicBezTo>
                        <a:pt x="712" y="16237"/>
                        <a:pt x="2411" y="17654"/>
                        <a:pt x="4499" y="18398"/>
                      </a:cubicBezTo>
                      <a:cubicBezTo>
                        <a:pt x="5094" y="18610"/>
                        <a:pt x="5708" y="18792"/>
                        <a:pt x="6323" y="18946"/>
                      </a:cubicBezTo>
                      <a:cubicBezTo>
                        <a:pt x="7666" y="19283"/>
                        <a:pt x="9020" y="19582"/>
                        <a:pt x="10373" y="19883"/>
                      </a:cubicBezTo>
                      <a:cubicBezTo>
                        <a:pt x="11176" y="20061"/>
                        <a:pt x="11980" y="20237"/>
                        <a:pt x="12785" y="20411"/>
                      </a:cubicBezTo>
                      <a:cubicBezTo>
                        <a:pt x="13778" y="20624"/>
                        <a:pt x="14770" y="20833"/>
                        <a:pt x="15764" y="21040"/>
                      </a:cubicBezTo>
                      <a:cubicBezTo>
                        <a:pt x="16884" y="21272"/>
                        <a:pt x="17797" y="21287"/>
                        <a:pt x="18506" y="21103"/>
                      </a:cubicBezTo>
                      <a:cubicBezTo>
                        <a:pt x="20216" y="20661"/>
                        <a:pt x="21363" y="16950"/>
                        <a:pt x="19524" y="9724"/>
                      </a:cubicBezTo>
                      <a:cubicBezTo>
                        <a:pt x="17685" y="2499"/>
                        <a:pt x="14878" y="-313"/>
                        <a:pt x="13141" y="27"/>
                      </a:cubicBezTo>
                      <a:cubicBezTo>
                        <a:pt x="12421" y="168"/>
                        <a:pt x="11616" y="573"/>
                        <a:pt x="10730" y="1262"/>
                      </a:cubicBezTo>
                      <a:close/>
                    </a:path>
                  </a:pathLst>
                </a:custGeom>
                <a:solidFill>
                  <a:srgbClr val="3484C9"/>
                </a:solidFill>
                <a:ln>
                  <a:noFill/>
                </a:ln>
              </p:spPr>
              <p:txBody>
                <a:bodyPr anchorCtr="0" anchor="ctr" bIns="38100" lIns="38100" spcFirstLastPara="1" rIns="38100" wrap="square" tIns="38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rgbClr val="000000"/>
                    </a:solidFill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 rot="60000">
                  <a:off x="4234234" y="3907696"/>
                  <a:ext cx="1863579" cy="1861553"/>
                </a:xfrm>
                <a:custGeom>
                  <a:rect b="b" l="l" r="r" t="t"/>
                  <a:pathLst>
                    <a:path extrusionOk="0" h="20738" w="20646">
                      <a:moveTo>
                        <a:pt x="17625" y="2056"/>
                      </a:moveTo>
                      <a:cubicBezTo>
                        <a:pt x="15204" y="1539"/>
                        <a:pt x="12777" y="1043"/>
                        <a:pt x="10344" y="581"/>
                      </a:cubicBezTo>
                      <a:cubicBezTo>
                        <a:pt x="8665" y="262"/>
                        <a:pt x="6953" y="-148"/>
                        <a:pt x="5233" y="53"/>
                      </a:cubicBezTo>
                      <a:cubicBezTo>
                        <a:pt x="3673" y="234"/>
                        <a:pt x="2151" y="1009"/>
                        <a:pt x="1184" y="2272"/>
                      </a:cubicBezTo>
                      <a:cubicBezTo>
                        <a:pt x="-156" y="4023"/>
                        <a:pt x="-264" y="6195"/>
                        <a:pt x="390" y="8232"/>
                      </a:cubicBezTo>
                      <a:cubicBezTo>
                        <a:pt x="577" y="8812"/>
                        <a:pt x="799" y="9388"/>
                        <a:pt x="1043" y="9947"/>
                      </a:cubicBezTo>
                      <a:cubicBezTo>
                        <a:pt x="1575" y="11167"/>
                        <a:pt x="2145" y="12372"/>
                        <a:pt x="2712" y="13577"/>
                      </a:cubicBezTo>
                      <a:cubicBezTo>
                        <a:pt x="3049" y="14292"/>
                        <a:pt x="3389" y="15007"/>
                        <a:pt x="3730" y="15721"/>
                      </a:cubicBezTo>
                      <a:cubicBezTo>
                        <a:pt x="4152" y="16600"/>
                        <a:pt x="4577" y="17477"/>
                        <a:pt x="5005" y="18353"/>
                      </a:cubicBezTo>
                      <a:cubicBezTo>
                        <a:pt x="5488" y="19340"/>
                        <a:pt x="6019" y="20034"/>
                        <a:pt x="6586" y="20450"/>
                      </a:cubicBezTo>
                      <a:cubicBezTo>
                        <a:pt x="7953" y="21452"/>
                        <a:pt x="11565" y="19963"/>
                        <a:pt x="16175" y="14009"/>
                      </a:cubicBezTo>
                      <a:cubicBezTo>
                        <a:pt x="20785" y="8056"/>
                        <a:pt x="21336" y="4170"/>
                        <a:pt x="20035" y="3083"/>
                      </a:cubicBezTo>
                      <a:cubicBezTo>
                        <a:pt x="19495" y="2632"/>
                        <a:pt x="18696" y="2284"/>
                        <a:pt x="17625" y="2056"/>
                      </a:cubicBezTo>
                      <a:close/>
                    </a:path>
                  </a:pathLst>
                </a:custGeom>
                <a:solidFill>
                  <a:srgbClr val="1969A5"/>
                </a:solidFill>
                <a:ln>
                  <a:noFill/>
                </a:ln>
              </p:spPr>
              <p:txBody>
                <a:bodyPr anchorCtr="0" anchor="ctr" bIns="38100" lIns="38100" spcFirstLastPara="1" rIns="38100" wrap="square" tIns="38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rgbClr val="000000"/>
                    </a:solidFill>
                    <a:latin typeface="Sarabun"/>
                    <a:ea typeface="Sarabun"/>
                    <a:cs typeface="Sarabun"/>
                    <a:sym typeface="Sarabun"/>
                  </a:endParaRPr>
                </a:p>
              </p:txBody>
            </p:sp>
          </p:grpSp>
          <p:sp>
            <p:nvSpPr>
              <p:cNvPr id="830" name="Google Shape;830;p23"/>
              <p:cNvSpPr/>
              <p:nvPr/>
            </p:nvSpPr>
            <p:spPr>
              <a:xfrm>
                <a:off x="2602646" y="2542874"/>
                <a:ext cx="1168334" cy="1208495"/>
              </a:xfrm>
              <a:custGeom>
                <a:rect b="b" l="l" r="r" t="t"/>
                <a:pathLst>
                  <a:path extrusionOk="0" h="21600" w="21600">
                    <a:moveTo>
                      <a:pt x="3645" y="0"/>
                    </a:moveTo>
                    <a:cubicBezTo>
                      <a:pt x="2654" y="0"/>
                      <a:pt x="1839" y="771"/>
                      <a:pt x="1839" y="1729"/>
                    </a:cubicBezTo>
                    <a:cubicBezTo>
                      <a:pt x="1839" y="2688"/>
                      <a:pt x="2654" y="3459"/>
                      <a:pt x="3645" y="3459"/>
                    </a:cubicBezTo>
                    <a:cubicBezTo>
                      <a:pt x="4636" y="3459"/>
                      <a:pt x="5434" y="2688"/>
                      <a:pt x="5434" y="1729"/>
                    </a:cubicBezTo>
                    <a:cubicBezTo>
                      <a:pt x="5434" y="771"/>
                      <a:pt x="4636" y="0"/>
                      <a:pt x="3645" y="0"/>
                    </a:cubicBezTo>
                    <a:close/>
                    <a:moveTo>
                      <a:pt x="17955" y="0"/>
                    </a:moveTo>
                    <a:cubicBezTo>
                      <a:pt x="16964" y="0"/>
                      <a:pt x="16166" y="771"/>
                      <a:pt x="16166" y="1729"/>
                    </a:cubicBezTo>
                    <a:cubicBezTo>
                      <a:pt x="16166" y="2688"/>
                      <a:pt x="16964" y="3459"/>
                      <a:pt x="17955" y="3459"/>
                    </a:cubicBezTo>
                    <a:cubicBezTo>
                      <a:pt x="18946" y="3459"/>
                      <a:pt x="19761" y="2688"/>
                      <a:pt x="19761" y="1729"/>
                    </a:cubicBezTo>
                    <a:cubicBezTo>
                      <a:pt x="19761" y="771"/>
                      <a:pt x="18946" y="0"/>
                      <a:pt x="17955" y="0"/>
                    </a:cubicBezTo>
                    <a:close/>
                    <a:moveTo>
                      <a:pt x="10614" y="3703"/>
                    </a:moveTo>
                    <a:cubicBezTo>
                      <a:pt x="9623" y="3703"/>
                      <a:pt x="8809" y="4474"/>
                      <a:pt x="8809" y="5433"/>
                    </a:cubicBezTo>
                    <a:cubicBezTo>
                      <a:pt x="8809" y="6391"/>
                      <a:pt x="9623" y="7178"/>
                      <a:pt x="10614" y="7178"/>
                    </a:cubicBezTo>
                    <a:cubicBezTo>
                      <a:pt x="11605" y="7178"/>
                      <a:pt x="12403" y="6391"/>
                      <a:pt x="12403" y="5433"/>
                    </a:cubicBezTo>
                    <a:cubicBezTo>
                      <a:pt x="12403" y="4474"/>
                      <a:pt x="11605" y="3703"/>
                      <a:pt x="10614" y="3703"/>
                    </a:cubicBezTo>
                    <a:close/>
                    <a:moveTo>
                      <a:pt x="1131" y="4356"/>
                    </a:moveTo>
                    <a:cubicBezTo>
                      <a:pt x="510" y="4356"/>
                      <a:pt x="0" y="4833"/>
                      <a:pt x="0" y="5433"/>
                    </a:cubicBezTo>
                    <a:lnTo>
                      <a:pt x="0" y="7570"/>
                    </a:lnTo>
                    <a:lnTo>
                      <a:pt x="0" y="9772"/>
                    </a:lnTo>
                    <a:cubicBezTo>
                      <a:pt x="0" y="10372"/>
                      <a:pt x="510" y="10849"/>
                      <a:pt x="1131" y="10849"/>
                    </a:cubicBezTo>
                    <a:cubicBezTo>
                      <a:pt x="1225" y="10849"/>
                      <a:pt x="1313" y="10837"/>
                      <a:pt x="1401" y="10816"/>
                    </a:cubicBezTo>
                    <a:lnTo>
                      <a:pt x="1401" y="16804"/>
                    </a:lnTo>
                    <a:cubicBezTo>
                      <a:pt x="1401" y="17404"/>
                      <a:pt x="1894" y="17880"/>
                      <a:pt x="2514" y="17880"/>
                    </a:cubicBezTo>
                    <a:cubicBezTo>
                      <a:pt x="3135" y="17880"/>
                      <a:pt x="3645" y="17403"/>
                      <a:pt x="3645" y="16804"/>
                    </a:cubicBezTo>
                    <a:cubicBezTo>
                      <a:pt x="3645" y="17403"/>
                      <a:pt x="4138" y="17880"/>
                      <a:pt x="4759" y="17880"/>
                    </a:cubicBezTo>
                    <a:cubicBezTo>
                      <a:pt x="5379" y="17880"/>
                      <a:pt x="5889" y="17403"/>
                      <a:pt x="5889" y="16804"/>
                    </a:cubicBezTo>
                    <a:cubicBezTo>
                      <a:pt x="5889" y="16804"/>
                      <a:pt x="5889" y="9103"/>
                      <a:pt x="5889" y="9103"/>
                    </a:cubicBezTo>
                    <a:cubicBezTo>
                      <a:pt x="5889" y="8235"/>
                      <a:pt x="6472" y="7480"/>
                      <a:pt x="7290" y="7162"/>
                    </a:cubicBezTo>
                    <a:lnTo>
                      <a:pt x="7290" y="5433"/>
                    </a:lnTo>
                    <a:cubicBezTo>
                      <a:pt x="7290" y="4833"/>
                      <a:pt x="6780" y="4356"/>
                      <a:pt x="6159" y="4356"/>
                    </a:cubicBezTo>
                    <a:cubicBezTo>
                      <a:pt x="6074" y="4356"/>
                      <a:pt x="5982" y="4356"/>
                      <a:pt x="5889" y="4356"/>
                    </a:cubicBezTo>
                    <a:lnTo>
                      <a:pt x="5029" y="4356"/>
                    </a:lnTo>
                    <a:lnTo>
                      <a:pt x="2244" y="4356"/>
                    </a:lnTo>
                    <a:lnTo>
                      <a:pt x="1164" y="4356"/>
                    </a:lnTo>
                    <a:cubicBezTo>
                      <a:pt x="1150" y="4356"/>
                      <a:pt x="1145" y="4356"/>
                      <a:pt x="1131" y="4356"/>
                    </a:cubicBezTo>
                    <a:close/>
                    <a:moveTo>
                      <a:pt x="15441" y="4356"/>
                    </a:moveTo>
                    <a:cubicBezTo>
                      <a:pt x="14820" y="4356"/>
                      <a:pt x="14327" y="4833"/>
                      <a:pt x="14327" y="5433"/>
                    </a:cubicBezTo>
                    <a:lnTo>
                      <a:pt x="14327" y="7162"/>
                    </a:lnTo>
                    <a:cubicBezTo>
                      <a:pt x="15145" y="7480"/>
                      <a:pt x="15711" y="8235"/>
                      <a:pt x="15711" y="9103"/>
                    </a:cubicBezTo>
                    <a:lnTo>
                      <a:pt x="15711" y="16804"/>
                    </a:lnTo>
                    <a:cubicBezTo>
                      <a:pt x="15711" y="17404"/>
                      <a:pt x="16221" y="17880"/>
                      <a:pt x="16841" y="17880"/>
                    </a:cubicBezTo>
                    <a:cubicBezTo>
                      <a:pt x="17461" y="17880"/>
                      <a:pt x="17955" y="17403"/>
                      <a:pt x="17955" y="16804"/>
                    </a:cubicBezTo>
                    <a:cubicBezTo>
                      <a:pt x="17955" y="17403"/>
                      <a:pt x="18465" y="17880"/>
                      <a:pt x="19086" y="17880"/>
                    </a:cubicBezTo>
                    <a:cubicBezTo>
                      <a:pt x="19706" y="17880"/>
                      <a:pt x="20216" y="17403"/>
                      <a:pt x="20216" y="16804"/>
                    </a:cubicBezTo>
                    <a:lnTo>
                      <a:pt x="20216" y="10816"/>
                    </a:lnTo>
                    <a:cubicBezTo>
                      <a:pt x="20303" y="10837"/>
                      <a:pt x="20392" y="10849"/>
                      <a:pt x="20486" y="10849"/>
                    </a:cubicBezTo>
                    <a:cubicBezTo>
                      <a:pt x="21106" y="10849"/>
                      <a:pt x="21600" y="10372"/>
                      <a:pt x="21600" y="9772"/>
                    </a:cubicBezTo>
                    <a:lnTo>
                      <a:pt x="21600" y="7570"/>
                    </a:lnTo>
                    <a:cubicBezTo>
                      <a:pt x="21600" y="7570"/>
                      <a:pt x="21600" y="5433"/>
                      <a:pt x="21600" y="5433"/>
                    </a:cubicBezTo>
                    <a:cubicBezTo>
                      <a:pt x="21600" y="4833"/>
                      <a:pt x="21106" y="4356"/>
                      <a:pt x="20486" y="4356"/>
                    </a:cubicBezTo>
                    <a:cubicBezTo>
                      <a:pt x="20400" y="4356"/>
                      <a:pt x="20309" y="4356"/>
                      <a:pt x="20216" y="4356"/>
                    </a:cubicBezTo>
                    <a:lnTo>
                      <a:pt x="19356" y="4356"/>
                    </a:lnTo>
                    <a:lnTo>
                      <a:pt x="16571" y="4356"/>
                    </a:lnTo>
                    <a:lnTo>
                      <a:pt x="15491" y="4356"/>
                    </a:lnTo>
                    <a:cubicBezTo>
                      <a:pt x="15477" y="4356"/>
                      <a:pt x="15455" y="4356"/>
                      <a:pt x="15441" y="4356"/>
                    </a:cubicBezTo>
                    <a:close/>
                    <a:moveTo>
                      <a:pt x="8100" y="8059"/>
                    </a:moveTo>
                    <a:cubicBezTo>
                      <a:pt x="7480" y="8059"/>
                      <a:pt x="6969" y="8536"/>
                      <a:pt x="6969" y="9136"/>
                    </a:cubicBezTo>
                    <a:lnTo>
                      <a:pt x="6969" y="11273"/>
                    </a:lnTo>
                    <a:lnTo>
                      <a:pt x="6969" y="13476"/>
                    </a:lnTo>
                    <a:cubicBezTo>
                      <a:pt x="6969" y="14075"/>
                      <a:pt x="7480" y="14552"/>
                      <a:pt x="8100" y="14552"/>
                    </a:cubicBezTo>
                    <a:cubicBezTo>
                      <a:pt x="8194" y="14552"/>
                      <a:pt x="8283" y="14541"/>
                      <a:pt x="8370" y="14520"/>
                    </a:cubicBezTo>
                    <a:lnTo>
                      <a:pt x="8370" y="20507"/>
                    </a:lnTo>
                    <a:cubicBezTo>
                      <a:pt x="8370" y="21107"/>
                      <a:pt x="8863" y="21600"/>
                      <a:pt x="9484" y="21600"/>
                    </a:cubicBezTo>
                    <a:cubicBezTo>
                      <a:pt x="10104" y="21600"/>
                      <a:pt x="10614" y="21107"/>
                      <a:pt x="10614" y="20507"/>
                    </a:cubicBezTo>
                    <a:cubicBezTo>
                      <a:pt x="10615" y="21107"/>
                      <a:pt x="11108" y="21600"/>
                      <a:pt x="11728" y="21600"/>
                    </a:cubicBezTo>
                    <a:cubicBezTo>
                      <a:pt x="12348" y="21600"/>
                      <a:pt x="12859" y="21107"/>
                      <a:pt x="12859" y="20507"/>
                    </a:cubicBezTo>
                    <a:lnTo>
                      <a:pt x="12859" y="14520"/>
                    </a:lnTo>
                    <a:cubicBezTo>
                      <a:pt x="12946" y="14541"/>
                      <a:pt x="13035" y="14552"/>
                      <a:pt x="13129" y="14552"/>
                    </a:cubicBezTo>
                    <a:cubicBezTo>
                      <a:pt x="13749" y="14552"/>
                      <a:pt x="14242" y="14075"/>
                      <a:pt x="14242" y="13476"/>
                    </a:cubicBezTo>
                    <a:lnTo>
                      <a:pt x="14242" y="11273"/>
                    </a:lnTo>
                    <a:cubicBezTo>
                      <a:pt x="14242" y="11273"/>
                      <a:pt x="14242" y="9136"/>
                      <a:pt x="14242" y="9136"/>
                    </a:cubicBezTo>
                    <a:cubicBezTo>
                      <a:pt x="14242" y="8536"/>
                      <a:pt x="13749" y="8059"/>
                      <a:pt x="13129" y="8059"/>
                    </a:cubicBezTo>
                    <a:cubicBezTo>
                      <a:pt x="13043" y="8059"/>
                      <a:pt x="12952" y="8059"/>
                      <a:pt x="12859" y="8059"/>
                    </a:cubicBezTo>
                    <a:lnTo>
                      <a:pt x="11998" y="8059"/>
                    </a:lnTo>
                    <a:lnTo>
                      <a:pt x="9214" y="8059"/>
                    </a:lnTo>
                    <a:lnTo>
                      <a:pt x="8134" y="8059"/>
                    </a:lnTo>
                    <a:cubicBezTo>
                      <a:pt x="8119" y="8059"/>
                      <a:pt x="8115" y="8059"/>
                      <a:pt x="8100" y="8059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b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  <p:sp>
          <p:nvSpPr>
            <p:cNvPr id="831" name="Google Shape;831;p23"/>
            <p:cNvSpPr/>
            <p:nvPr/>
          </p:nvSpPr>
          <p:spPr>
            <a:xfrm>
              <a:off x="2464179" y="1261504"/>
              <a:ext cx="2384573" cy="41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th-TH" sz="2000">
                  <a:solidFill>
                    <a:schemeClr val="accent1"/>
                  </a:solidFill>
                  <a:latin typeface="Sarabun"/>
                  <a:ea typeface="Sarabun"/>
                  <a:cs typeface="Sarabun"/>
                  <a:sym typeface="Sarabun"/>
                </a:rPr>
                <a:t>เมืองอัจฉริยะและเมืองท่องเที่ยว</a:t>
              </a: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7393595" y="1327260"/>
              <a:ext cx="2261819" cy="41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th-TH" sz="2000">
                  <a:solidFill>
                    <a:schemeClr val="accent1"/>
                  </a:solidFill>
                  <a:latin typeface="Sarabun"/>
                  <a:ea typeface="Sarabun"/>
                  <a:cs typeface="Sarabun"/>
                  <a:sym typeface="Sarabun"/>
                </a:rPr>
                <a:t>10 อุตสาหกรรมเป้าหมาย</a:t>
              </a:r>
              <a:endParaRPr/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1093866" y="2852744"/>
              <a:ext cx="2745485" cy="41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th-TH" sz="2000">
                  <a:solidFill>
                    <a:schemeClr val="accent1"/>
                  </a:solidFill>
                  <a:latin typeface="Sarabun"/>
                  <a:ea typeface="Sarabun"/>
                  <a:cs typeface="Sarabun"/>
                  <a:sym typeface="Sarabun"/>
                </a:rPr>
                <a:t>นิคมอุตสาหกรรมและธุรกิจภาคขนส่ง</a:t>
              </a:r>
              <a:endParaRPr/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8458279" y="2984198"/>
              <a:ext cx="1369934" cy="41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th-TH" sz="2000">
                  <a:solidFill>
                    <a:schemeClr val="accent1"/>
                  </a:solidFill>
                  <a:latin typeface="Sarabun"/>
                  <a:ea typeface="Sarabun"/>
                  <a:cs typeface="Sarabun"/>
                  <a:sym typeface="Sarabun"/>
                </a:rPr>
                <a:t>เทคโนโลยี 5G</a:t>
              </a:r>
              <a:endParaRPr/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1389420" y="4756898"/>
              <a:ext cx="2601759" cy="41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th-TH" sz="2000">
                  <a:solidFill>
                    <a:schemeClr val="accent1"/>
                  </a:solidFill>
                  <a:latin typeface="Sarabun"/>
                  <a:ea typeface="Sarabun"/>
                  <a:cs typeface="Sarabun"/>
                  <a:sym typeface="Sarabun"/>
                </a:rPr>
                <a:t>โครงสร้างพื้นฐานทางขนส่งที่พร้อม</a:t>
              </a:r>
              <a:endParaRPr/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8607594" y="4578156"/>
              <a:ext cx="1542978" cy="41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th-TH" sz="2000">
                  <a:solidFill>
                    <a:schemeClr val="accent1"/>
                  </a:solidFill>
                  <a:latin typeface="Sarabun"/>
                  <a:ea typeface="Sarabun"/>
                  <a:cs typeface="Sarabun"/>
                  <a:sym typeface="Sarabun"/>
                </a:rPr>
                <a:t>ศูนย์กลางการลงทุน</a:t>
              </a: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5293217" y="4405399"/>
              <a:ext cx="1555230" cy="6071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Sarabun"/>
                <a:buNone/>
              </a:pPr>
              <a:r>
                <a:rPr b="1" i="0" lang="th-TH" sz="1600" u="none" cap="none" strike="noStrike">
                  <a:solidFill>
                    <a:srgbClr val="262626"/>
                  </a:solidFill>
                  <a:latin typeface="Sarabun"/>
                  <a:ea typeface="Sarabun"/>
                  <a:cs typeface="Sarabun"/>
                  <a:sym typeface="Sarabun"/>
                </a:rPr>
                <a:t>Test your prototype </a:t>
              </a:r>
              <a:br>
                <a:rPr b="1" i="0" lang="th-TH" sz="1600" u="none" cap="none" strike="noStrike">
                  <a:solidFill>
                    <a:srgbClr val="262626"/>
                  </a:solidFill>
                  <a:latin typeface="Sarabun"/>
                  <a:ea typeface="Sarabun"/>
                  <a:cs typeface="Sarabun"/>
                  <a:sym typeface="Sarabun"/>
                </a:rPr>
              </a:br>
              <a:r>
                <a:rPr b="1" i="0" lang="th-TH" sz="1600" u="none" cap="none" strike="noStrike">
                  <a:solidFill>
                    <a:srgbClr val="262626"/>
                  </a:solidFill>
                  <a:latin typeface="Sarabun"/>
                  <a:ea typeface="Sarabun"/>
                  <a:cs typeface="Sarabun"/>
                  <a:sym typeface="Sarabun"/>
                </a:rPr>
                <a:t>8-10 users</a:t>
              </a:r>
              <a:endParaRPr/>
            </a:p>
          </p:txBody>
        </p:sp>
      </p:grpSp>
      <p:pic>
        <p:nvPicPr>
          <p:cNvPr descr="Logistics free icon" id="838" name="Google Shape;8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770" y="4803659"/>
            <a:ext cx="478971" cy="4789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tory free icon" id="839" name="Google Shape;83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9124" y="3405565"/>
            <a:ext cx="505542" cy="505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840" name="Google Shape;84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8053" y="2041056"/>
            <a:ext cx="537541" cy="537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rget free icon" id="841" name="Google Shape;84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9729" y="2066646"/>
            <a:ext cx="579631" cy="579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g free icon" id="842" name="Google Shape;84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03872" y="3303283"/>
            <a:ext cx="504542" cy="4928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in free icon" id="843" name="Google Shape;84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75738" y="4736150"/>
            <a:ext cx="557221" cy="5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23"/>
          <p:cNvSpPr/>
          <p:nvPr/>
        </p:nvSpPr>
        <p:spPr>
          <a:xfrm>
            <a:off x="1321567" y="5186991"/>
            <a:ext cx="374142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ห่างจากรุงเทพ 220 กม.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ท่าเรือแหลมฉบังและอุตสาหกรรมมาบตาพุด</a:t>
            </a:r>
            <a:endParaRPr/>
          </a:p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สนามบินอู่ตะเภา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45" name="Google Shape;845;p23"/>
          <p:cNvSpPr/>
          <p:nvPr/>
        </p:nvSpPr>
        <p:spPr>
          <a:xfrm>
            <a:off x="1025101" y="3320287"/>
            <a:ext cx="239639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ร้อยละ 55 ของนิคมอุตสาหกรรม ตั้งอยู่ใน EEC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ร้อยละ 13 ของธุรกิจภาคขนส่งตั้งอยู่ใน EEC</a:t>
            </a:r>
            <a:endParaRPr/>
          </a:p>
        </p:txBody>
      </p:sp>
      <p:sp>
        <p:nvSpPr>
          <p:cNvPr id="846" name="Google Shape;846;p23"/>
          <p:cNvSpPr/>
          <p:nvPr/>
        </p:nvSpPr>
        <p:spPr>
          <a:xfrm>
            <a:off x="842427" y="2319687"/>
            <a:ext cx="1720173" cy="61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หนึ่งในเมืองนำรองของเมืองอัจฉริยะ</a:t>
            </a:r>
            <a:endParaRPr/>
          </a:p>
        </p:txBody>
      </p:sp>
      <p:pic>
        <p:nvPicPr>
          <p:cNvPr descr="A close up of a logo&#10;&#10;Description automatically generated" id="847" name="Google Shape;847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53023" y="1886245"/>
            <a:ext cx="423772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23"/>
          <p:cNvSpPr/>
          <p:nvPr/>
        </p:nvSpPr>
        <p:spPr>
          <a:xfrm>
            <a:off x="2673151" y="2311895"/>
            <a:ext cx="1719909" cy="605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พ.ศ. 2559 มีนักท่องเที่ยว 26 ล้านคน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A close up of a logo&#10;&#10;Description automatically generated" id="849" name="Google Shape;849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1716" y="1864745"/>
            <a:ext cx="424008" cy="424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23"/>
          <p:cNvGrpSpPr/>
          <p:nvPr/>
        </p:nvGrpSpPr>
        <p:grpSpPr>
          <a:xfrm>
            <a:off x="7777522" y="1963767"/>
            <a:ext cx="2466033" cy="664151"/>
            <a:chOff x="8541834" y="5781023"/>
            <a:chExt cx="2818465" cy="911718"/>
          </a:xfrm>
        </p:grpSpPr>
        <p:pic>
          <p:nvPicPr>
            <p:cNvPr descr="A close up of a logo&#10;&#10;Description automatically generated" id="851" name="Google Shape;851;p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541834" y="5781023"/>
              <a:ext cx="379092" cy="379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852" name="Google Shape;852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050390" y="5857233"/>
              <a:ext cx="280162" cy="280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853" name="Google Shape;853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460016" y="5793253"/>
              <a:ext cx="379092" cy="379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854" name="Google Shape;854;p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455318" y="5807375"/>
              <a:ext cx="379091" cy="37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855" name="Google Shape;855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977642" y="5812502"/>
              <a:ext cx="409626" cy="409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uck" id="856" name="Google Shape;856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753512" y="6186466"/>
              <a:ext cx="461665" cy="461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eart with pulse" id="857" name="Google Shape;857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897014" y="6194708"/>
              <a:ext cx="498033" cy="498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st tubes" id="858" name="Google Shape;858;p2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429290" y="6222128"/>
              <a:ext cx="379092" cy="379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mart Phone" id="859" name="Google Shape;859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0560800" y="6252015"/>
              <a:ext cx="395492" cy="395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860" name="Google Shape;860;p2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0946615" y="5781023"/>
              <a:ext cx="413685" cy="413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1" name="Google Shape;861;p23"/>
          <p:cNvSpPr/>
          <p:nvPr/>
        </p:nvSpPr>
        <p:spPr>
          <a:xfrm>
            <a:off x="8474795" y="3520642"/>
            <a:ext cx="33498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5G testbed ณ ม. เกษตรศาสตร์ วิทยาเขตศรีราชา</a:t>
            </a:r>
            <a:endParaRPr/>
          </a:p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พื้นที่แรก ๆ ที่จะได้รับการจัดให้มีโครงข่าย 5G*</a:t>
            </a:r>
            <a:endParaRPr/>
          </a:p>
        </p:txBody>
      </p:sp>
      <p:sp>
        <p:nvSpPr>
          <p:cNvPr id="862" name="Google Shape;862;p23"/>
          <p:cNvSpPr/>
          <p:nvPr/>
        </p:nvSpPr>
        <p:spPr>
          <a:xfrm>
            <a:off x="8242324" y="5082511"/>
            <a:ext cx="30519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84% คือลงทุนใน 10 อุตสาหกรรมเป้าหมาย</a:t>
            </a:r>
            <a:endParaRPr/>
          </a:p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การจ้างแรงงานมีทักษะ ร้อยละ 39 ซึ่งสูงกว่าค่าเฉลี่ยของทั่วประเทศ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4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ปัจจุบัน ธ.ก.ส. ดำเนินการตามยุทธศาสตร์การดำเนินงานขององค์กรระยะ 5 ปี ด้วยการปรับปรุงโครงสร้างองค์กรให้สอดรับกับการขับเคลื่อนเป้าหมายเชิงยุทธศาสตร์ไปสู่การเป็นธนาคารพัฒนาชนบทที่ยั่งยืนด้วยนวัตกรรมและเทคโนโลยีดิจิทัล</a:t>
            </a:r>
            <a:endParaRPr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68" name="Google Shape;868;p24"/>
          <p:cNvSpPr/>
          <p:nvPr/>
        </p:nvSpPr>
        <p:spPr>
          <a:xfrm>
            <a:off x="3297552" y="3411425"/>
            <a:ext cx="2670819" cy="29512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High Integrated Value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Chain for Agri-Tech Finance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เน้นเชื่อมโยงการสร้างมูลค่า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เพิ่มสินค้าเกษตร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✔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ขยายมูลค่าเพิ่มและเพิ่มประสิทธิภาพ Platform เชื่อมโยงสอดคล้องห่วงโซ่คุณค่าสินค้าเกษตรทั้งในและต่างประเทศ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endParaRPr/>
          </a:p>
        </p:txBody>
      </p:sp>
      <p:sp>
        <p:nvSpPr>
          <p:cNvPr id="869" name="Google Shape;869;p24"/>
          <p:cNvSpPr/>
          <p:nvPr/>
        </p:nvSpPr>
        <p:spPr>
          <a:xfrm>
            <a:off x="6223629" y="3411425"/>
            <a:ext cx="2670819" cy="29512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Rural Universal Bank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เป็นศูนย์กลางทางการเงิน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ภาคการเกษตรและภาคชนบท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✔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ให้บริการทางการเงินที่ตอบสนองความต้องการของกลุ่มลูกค้าทุกกลุ่มทุกบทบาทของห่วงโซ่สินค้าเกษตรอย่างเกื้อกูล แบ่งปัน เป็นธรรม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70" name="Google Shape;870;p24"/>
          <p:cNvSpPr/>
          <p:nvPr/>
        </p:nvSpPr>
        <p:spPr>
          <a:xfrm>
            <a:off x="9149706" y="3411425"/>
            <a:ext cx="2670819" cy="29512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Sustainable Rural 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Development Bank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มุ่งสู่การเป็นธนาคารพัฒนา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ชนบทที่ยั่งยืน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✔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ความพร้อมสนับสนุนการพัฒนาเศรษฐกิจฐานราก ยกระดับคุณภาพชีวิตของคนในชนบท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71" name="Google Shape;871;p24"/>
          <p:cNvSpPr/>
          <p:nvPr/>
        </p:nvSpPr>
        <p:spPr>
          <a:xfrm>
            <a:off x="371475" y="3411424"/>
            <a:ext cx="2670819" cy="29512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The Power of Local Economy High Technology &amp; High Touch Service Organization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✔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ขับเคลื่อนพัฒนาเศรษฐกิจรากฐานให้ยั่งยืน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✔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มุ่งมั่นขจัดความยากจน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✔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ลดความเหลื่อมล้ำในสังคมชนบท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72" name="Google Shape;872;p24"/>
          <p:cNvSpPr txBox="1"/>
          <p:nvPr/>
        </p:nvSpPr>
        <p:spPr>
          <a:xfrm>
            <a:off x="371476" y="1179320"/>
            <a:ext cx="33827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เป้าหมายเชิงยุทธศาสตร์ของ ธ.ก.ส. </a:t>
            </a:r>
            <a:endParaRPr b="1" i="0" sz="24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873" name="Google Shape;873;p24"/>
          <p:cNvGrpSpPr/>
          <p:nvPr/>
        </p:nvGrpSpPr>
        <p:grpSpPr>
          <a:xfrm>
            <a:off x="3905137" y="1776974"/>
            <a:ext cx="1455648" cy="1788948"/>
            <a:chOff x="3791366" y="1606054"/>
            <a:chExt cx="1455648" cy="1788948"/>
          </a:xfrm>
        </p:grpSpPr>
        <p:sp>
          <p:nvSpPr>
            <p:cNvPr id="874" name="Google Shape;874;p24"/>
            <p:cNvSpPr/>
            <p:nvPr/>
          </p:nvSpPr>
          <p:spPr>
            <a:xfrm>
              <a:off x="4019500" y="1606054"/>
              <a:ext cx="1015500" cy="1015500"/>
            </a:xfrm>
            <a:prstGeom prst="ellipse">
              <a:avLst/>
            </a:prstGeom>
            <a:solidFill>
              <a:srgbClr val="C8D7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cxnSp>
          <p:nvCxnSpPr>
            <p:cNvPr id="875" name="Google Shape;875;p24"/>
            <p:cNvCxnSpPr/>
            <p:nvPr/>
          </p:nvCxnSpPr>
          <p:spPr>
            <a:xfrm>
              <a:off x="4527249" y="2618530"/>
              <a:ext cx="0" cy="776472"/>
            </a:xfrm>
            <a:prstGeom prst="straightConnector1">
              <a:avLst/>
            </a:prstGeom>
            <a:noFill/>
            <a:ln cap="flat" cmpd="sng" w="34925">
              <a:solidFill>
                <a:schemeClr val="accent5"/>
              </a:solidFill>
              <a:prstDash val="solid"/>
              <a:miter lim="800000"/>
              <a:headEnd len="sm" w="sm" type="none"/>
              <a:tailEnd len="lg" w="lg" type="oval"/>
            </a:ln>
          </p:spPr>
        </p:cxnSp>
        <p:sp>
          <p:nvSpPr>
            <p:cNvPr id="876" name="Google Shape;876;p24"/>
            <p:cNvSpPr txBox="1"/>
            <p:nvPr/>
          </p:nvSpPr>
          <p:spPr>
            <a:xfrm>
              <a:off x="3791366" y="2796387"/>
              <a:ext cx="1455648" cy="369332"/>
            </a:xfrm>
            <a:prstGeom prst="rect">
              <a:avLst/>
            </a:prstGeom>
            <a:solidFill>
              <a:srgbClr val="1969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ปี พ.ศ. 2464</a:t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877" name="Google Shape;877;p24"/>
          <p:cNvGrpSpPr/>
          <p:nvPr/>
        </p:nvGrpSpPr>
        <p:grpSpPr>
          <a:xfrm>
            <a:off x="9757291" y="1776974"/>
            <a:ext cx="1455648" cy="1788948"/>
            <a:chOff x="10089831" y="1606054"/>
            <a:chExt cx="1455648" cy="1788948"/>
          </a:xfrm>
        </p:grpSpPr>
        <p:sp>
          <p:nvSpPr>
            <p:cNvPr id="878" name="Google Shape;878;p24"/>
            <p:cNvSpPr/>
            <p:nvPr/>
          </p:nvSpPr>
          <p:spPr>
            <a:xfrm>
              <a:off x="10332346" y="1606054"/>
              <a:ext cx="1015500" cy="1015500"/>
            </a:xfrm>
            <a:prstGeom prst="ellipse">
              <a:avLst/>
            </a:prstGeom>
            <a:solidFill>
              <a:srgbClr val="BCD7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cxnSp>
          <p:nvCxnSpPr>
            <p:cNvPr id="879" name="Google Shape;879;p24"/>
            <p:cNvCxnSpPr/>
            <p:nvPr/>
          </p:nvCxnSpPr>
          <p:spPr>
            <a:xfrm>
              <a:off x="10840095" y="2618530"/>
              <a:ext cx="0" cy="776472"/>
            </a:xfrm>
            <a:prstGeom prst="straightConnector1">
              <a:avLst/>
            </a:prstGeom>
            <a:noFill/>
            <a:ln cap="flat" cmpd="sng" w="34925">
              <a:solidFill>
                <a:schemeClr val="accent5"/>
              </a:solidFill>
              <a:prstDash val="solid"/>
              <a:miter lim="800000"/>
              <a:headEnd len="sm" w="sm" type="none"/>
              <a:tailEnd len="lg" w="lg" type="oval"/>
            </a:ln>
          </p:spPr>
        </p:cxnSp>
        <p:sp>
          <p:nvSpPr>
            <p:cNvPr id="880" name="Google Shape;880;p24"/>
            <p:cNvSpPr txBox="1"/>
            <p:nvPr/>
          </p:nvSpPr>
          <p:spPr>
            <a:xfrm>
              <a:off x="10089831" y="2796385"/>
              <a:ext cx="1455648" cy="3693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ปี พ.ศ. 2567</a:t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881" name="Google Shape;881;p24"/>
          <p:cNvGrpSpPr/>
          <p:nvPr/>
        </p:nvGrpSpPr>
        <p:grpSpPr>
          <a:xfrm>
            <a:off x="6831214" y="1776974"/>
            <a:ext cx="1455648" cy="1788948"/>
            <a:chOff x="6940599" y="1606054"/>
            <a:chExt cx="1455648" cy="1788948"/>
          </a:xfrm>
        </p:grpSpPr>
        <p:sp>
          <p:nvSpPr>
            <p:cNvPr id="882" name="Google Shape;882;p24"/>
            <p:cNvSpPr/>
            <p:nvPr/>
          </p:nvSpPr>
          <p:spPr>
            <a:xfrm>
              <a:off x="7175923" y="1606054"/>
              <a:ext cx="1015500" cy="1015500"/>
            </a:xfrm>
            <a:prstGeom prst="ellipse">
              <a:avLst/>
            </a:prstGeom>
            <a:solidFill>
              <a:srgbClr val="CADE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cxnSp>
          <p:nvCxnSpPr>
            <p:cNvPr id="883" name="Google Shape;883;p24"/>
            <p:cNvCxnSpPr/>
            <p:nvPr/>
          </p:nvCxnSpPr>
          <p:spPr>
            <a:xfrm>
              <a:off x="7683672" y="2618530"/>
              <a:ext cx="0" cy="776472"/>
            </a:xfrm>
            <a:prstGeom prst="straightConnector1">
              <a:avLst/>
            </a:prstGeom>
            <a:noFill/>
            <a:ln cap="flat" cmpd="sng" w="34925">
              <a:solidFill>
                <a:schemeClr val="accent5"/>
              </a:solidFill>
              <a:prstDash val="solid"/>
              <a:miter lim="800000"/>
              <a:headEnd len="sm" w="sm" type="none"/>
              <a:tailEnd len="lg" w="lg" type="oval"/>
            </a:ln>
          </p:spPr>
        </p:cxnSp>
        <p:sp>
          <p:nvSpPr>
            <p:cNvPr id="884" name="Google Shape;884;p24"/>
            <p:cNvSpPr txBox="1"/>
            <p:nvPr/>
          </p:nvSpPr>
          <p:spPr>
            <a:xfrm>
              <a:off x="6940599" y="2796386"/>
              <a:ext cx="1455648" cy="369332"/>
            </a:xfrm>
            <a:prstGeom prst="rect">
              <a:avLst/>
            </a:prstGeom>
            <a:solidFill>
              <a:srgbClr val="619E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ปี พ.ศ. 2565</a:t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885" name="Google Shape;885;p24"/>
          <p:cNvGrpSpPr/>
          <p:nvPr/>
        </p:nvGrpSpPr>
        <p:grpSpPr>
          <a:xfrm>
            <a:off x="979060" y="1776974"/>
            <a:ext cx="1455648" cy="1788948"/>
            <a:chOff x="642133" y="1606054"/>
            <a:chExt cx="1455648" cy="1788948"/>
          </a:xfrm>
        </p:grpSpPr>
        <p:sp>
          <p:nvSpPr>
            <p:cNvPr id="886" name="Google Shape;886;p24"/>
            <p:cNvSpPr/>
            <p:nvPr/>
          </p:nvSpPr>
          <p:spPr>
            <a:xfrm>
              <a:off x="863077" y="1606054"/>
              <a:ext cx="1015500" cy="1015500"/>
            </a:xfrm>
            <a:prstGeom prst="ellipse">
              <a:avLst/>
            </a:prstGeom>
            <a:solidFill>
              <a:srgbClr val="D1E8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cxnSp>
          <p:nvCxnSpPr>
            <p:cNvPr id="887" name="Google Shape;887;p24"/>
            <p:cNvCxnSpPr/>
            <p:nvPr/>
          </p:nvCxnSpPr>
          <p:spPr>
            <a:xfrm>
              <a:off x="1370826" y="2618530"/>
              <a:ext cx="0" cy="776472"/>
            </a:xfrm>
            <a:prstGeom prst="straightConnector1">
              <a:avLst/>
            </a:prstGeom>
            <a:noFill/>
            <a:ln cap="flat" cmpd="sng" w="34925">
              <a:solidFill>
                <a:schemeClr val="accent5"/>
              </a:solidFill>
              <a:prstDash val="solid"/>
              <a:miter lim="800000"/>
              <a:headEnd len="sm" w="sm" type="none"/>
              <a:tailEnd len="lg" w="lg" type="oval"/>
            </a:ln>
          </p:spPr>
        </p:cxnSp>
        <p:sp>
          <p:nvSpPr>
            <p:cNvPr id="888" name="Google Shape;888;p24"/>
            <p:cNvSpPr txBox="1"/>
            <p:nvPr/>
          </p:nvSpPr>
          <p:spPr>
            <a:xfrm>
              <a:off x="642133" y="2796387"/>
              <a:ext cx="1455648" cy="36933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ปี พ.ศ. 2563</a:t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pic>
        <p:nvPicPr>
          <p:cNvPr descr="A close up of a logo&#10;&#10;Description automatically generated" id="889" name="Google Shape;8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858" y="2024913"/>
            <a:ext cx="537790" cy="53779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24"/>
          <p:cNvSpPr txBox="1"/>
          <p:nvPr/>
        </p:nvSpPr>
        <p:spPr>
          <a:xfrm>
            <a:off x="965279" y="2704428"/>
            <a:ext cx="707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1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ปีปัจจุบัน</a:t>
            </a:r>
            <a:endParaRPr b="0" i="1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91" name="Google Shape;891;p24"/>
          <p:cNvSpPr/>
          <p:nvPr/>
        </p:nvSpPr>
        <p:spPr>
          <a:xfrm>
            <a:off x="888367" y="2801773"/>
            <a:ext cx="143864" cy="14386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A picture containing light&#10;&#10;Description automatically generated" id="892" name="Google Shape;89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596" y="2013321"/>
            <a:ext cx="549382" cy="549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gro Tablet Images, Stock Photos &amp; Vectors | Shutterstock" id="893" name="Google Shape;893;p24"/>
          <p:cNvPicPr preferRelativeResize="0"/>
          <p:nvPr/>
        </p:nvPicPr>
        <p:blipFill rotWithShape="1">
          <a:blip r:embed="rId5">
            <a:alphaModFix/>
          </a:blip>
          <a:srcRect b="26481" l="18154" r="20629" t="16876"/>
          <a:stretch/>
        </p:blipFill>
        <p:spPr>
          <a:xfrm>
            <a:off x="4331941" y="1946748"/>
            <a:ext cx="618158" cy="6159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able&#10;&#10;Description automatically generated" id="894" name="Google Shape;89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34340" y="1982878"/>
            <a:ext cx="546429" cy="54642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4"/>
          <p:cNvSpPr txBox="1"/>
          <p:nvPr/>
        </p:nvSpPr>
        <p:spPr>
          <a:xfrm>
            <a:off x="9700131" y="2704428"/>
            <a:ext cx="7938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1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จุดมุ่งหมาย</a:t>
            </a:r>
            <a:endParaRPr b="0" i="1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896" name="Google Shape;89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44910" y="1951025"/>
            <a:ext cx="611678" cy="61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35757" y="1955081"/>
            <a:ext cx="611678" cy="61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35083" y="1951025"/>
            <a:ext cx="611678" cy="61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5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ตัวอย่างการทดลองการประยุกต์ใช้เทคโนโลยี 5G ของไทยในภาคอุตสาหกรรมอื่น ๆ เพิ่มเติม ได้แก่ ภาคการท่องเที่ยว ภาคการเงิน ภาคการศึกษา ภาคการค้าส่งและค้าปลีก และภาคโทรคมนาคม</a:t>
            </a:r>
            <a:endParaRPr/>
          </a:p>
        </p:txBody>
      </p:sp>
      <p:grpSp>
        <p:nvGrpSpPr>
          <p:cNvPr id="904" name="Google Shape;904;p25"/>
          <p:cNvGrpSpPr/>
          <p:nvPr/>
        </p:nvGrpSpPr>
        <p:grpSpPr>
          <a:xfrm>
            <a:off x="515040" y="1595568"/>
            <a:ext cx="11334060" cy="1061829"/>
            <a:chOff x="212256" y="2898085"/>
            <a:chExt cx="11227684" cy="1061829"/>
          </a:xfrm>
        </p:grpSpPr>
        <p:sp>
          <p:nvSpPr>
            <p:cNvPr id="905" name="Google Shape;905;p25"/>
            <p:cNvSpPr/>
            <p:nvPr/>
          </p:nvSpPr>
          <p:spPr>
            <a:xfrm>
              <a:off x="8444763" y="2898085"/>
              <a:ext cx="2995177" cy="1061829"/>
            </a:xfrm>
            <a:prstGeom prst="homePlate">
              <a:avLst>
                <a:gd fmla="val 22576" name="adj"/>
              </a:avLst>
            </a:prstGeom>
            <a:solidFill>
              <a:srgbClr val="1355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5717412" y="2898085"/>
              <a:ext cx="2995177" cy="1061829"/>
            </a:xfrm>
            <a:prstGeom prst="homePlate">
              <a:avLst>
                <a:gd fmla="val 22576" name="adj"/>
              </a:avLst>
            </a:prstGeom>
            <a:solidFill>
              <a:srgbClr val="79BA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2964834" y="2898085"/>
              <a:ext cx="2995177" cy="1061829"/>
            </a:xfrm>
            <a:prstGeom prst="homePlate">
              <a:avLst>
                <a:gd fmla="val 22576" name="adj"/>
              </a:avLst>
            </a:prstGeom>
            <a:solidFill>
              <a:srgbClr val="C4D2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212256" y="2898085"/>
              <a:ext cx="2995177" cy="1061829"/>
            </a:xfrm>
            <a:prstGeom prst="homePlate">
              <a:avLst>
                <a:gd fmla="val 22576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09" name="Google Shape;909;p25"/>
            <p:cNvSpPr txBox="1"/>
            <p:nvPr/>
          </p:nvSpPr>
          <p:spPr>
            <a:xfrm>
              <a:off x="298175" y="3105834"/>
              <a:ext cx="25545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การกำหนดแนวคิดและกรอบนิยามโครงสร้างพื้นฐานเทคโนโลยีดิจิทัล</a:t>
              </a:r>
              <a:endParaRPr b="1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3025564" y="2967334"/>
              <a:ext cx="2864691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การศึกษาข้อมูลเชิงลึกด้านการพัฒนาโครงสร้างพื้นฐานเทคโนโลยีดิจิทัล</a:t>
              </a:r>
              <a:b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</a:b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ของประเทศ </a:t>
              </a:r>
              <a:endParaRPr b="1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5950985" y="3105834"/>
              <a:ext cx="2691848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การรวบรวมข้อมูล ความคิดเห็น </a:t>
              </a:r>
              <a:b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</a:b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และข้อเสนอแนะจากผู้มีส่วนได้ส่วนเสีย </a:t>
              </a:r>
              <a:endParaRPr b="1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8712589" y="3105834"/>
              <a:ext cx="25009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การกำหนดยุทธศาสตร์ เป้าหมาย และการพัฒนาโครงการสำคัญ</a:t>
              </a:r>
              <a:endParaRPr b="1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sp>
        <p:nvSpPr>
          <p:cNvPr id="913" name="Google Shape;913;p25"/>
          <p:cNvSpPr/>
          <p:nvPr/>
        </p:nvSpPr>
        <p:spPr>
          <a:xfrm>
            <a:off x="600959" y="2943662"/>
            <a:ext cx="604911" cy="604911"/>
          </a:xfrm>
          <a:prstGeom prst="ellipse">
            <a:avLst/>
          </a:prstGeom>
          <a:solidFill>
            <a:srgbClr val="0034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14" name="Google Shape;914;p25"/>
          <p:cNvSpPr/>
          <p:nvPr/>
        </p:nvSpPr>
        <p:spPr>
          <a:xfrm>
            <a:off x="600959" y="3982273"/>
            <a:ext cx="604911" cy="604911"/>
          </a:xfrm>
          <a:prstGeom prst="ellipse">
            <a:avLst/>
          </a:prstGeom>
          <a:solidFill>
            <a:srgbClr val="0034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15" name="Google Shape;915;p25"/>
          <p:cNvSpPr/>
          <p:nvPr/>
        </p:nvSpPr>
        <p:spPr>
          <a:xfrm>
            <a:off x="1313881" y="2828393"/>
            <a:ext cx="15264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นโยบายและแผนยุทธศาสตร์ระดับชาติ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lang="th-TH" sz="16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National Plan)</a:t>
            </a:r>
            <a:endParaRPr/>
          </a:p>
        </p:txBody>
      </p:sp>
      <p:sp>
        <p:nvSpPr>
          <p:cNvPr id="916" name="Google Shape;916;p25"/>
          <p:cNvSpPr/>
          <p:nvPr/>
        </p:nvSpPr>
        <p:spPr>
          <a:xfrm>
            <a:off x="1313881" y="3921983"/>
            <a:ext cx="16598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กฎหมายและกฎระเบียบที่เกี่ยวเนื่อง (Law and Regulation)</a:t>
            </a:r>
            <a:endParaRPr/>
          </a:p>
        </p:txBody>
      </p:sp>
      <p:sp>
        <p:nvSpPr>
          <p:cNvPr id="917" name="Google Shape;917;p25"/>
          <p:cNvSpPr/>
          <p:nvPr/>
        </p:nvSpPr>
        <p:spPr>
          <a:xfrm>
            <a:off x="3255173" y="2943662"/>
            <a:ext cx="604911" cy="604911"/>
          </a:xfrm>
          <a:prstGeom prst="ellipse">
            <a:avLst/>
          </a:prstGeom>
          <a:solidFill>
            <a:srgbClr val="0034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18" name="Google Shape;918;p25"/>
          <p:cNvSpPr/>
          <p:nvPr/>
        </p:nvSpPr>
        <p:spPr>
          <a:xfrm>
            <a:off x="3968095" y="2828393"/>
            <a:ext cx="20891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แนวโน้มการพัฒนาโครงสร้างพื้นฐานเทคโนโลยีดิจิทัลที่เกิดขึ้นของโลก </a:t>
            </a:r>
            <a:r>
              <a:rPr b="1" lang="th-TH" sz="16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Megatrend)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19" name="Google Shape;919;p25"/>
          <p:cNvSpPr/>
          <p:nvPr/>
        </p:nvSpPr>
        <p:spPr>
          <a:xfrm>
            <a:off x="6205131" y="2943662"/>
            <a:ext cx="604911" cy="604911"/>
          </a:xfrm>
          <a:prstGeom prst="ellipse">
            <a:avLst/>
          </a:prstGeom>
          <a:solidFill>
            <a:srgbClr val="0034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0" name="Google Shape;920;p25"/>
          <p:cNvSpPr/>
          <p:nvPr/>
        </p:nvSpPr>
        <p:spPr>
          <a:xfrm>
            <a:off x="6918053" y="2828393"/>
            <a:ext cx="19502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การสัมภาษณ์เชิงลึกหน่วยงานภาครัฐและเอกชน (In-depth Interview)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1" name="Google Shape;921;p25"/>
          <p:cNvSpPr/>
          <p:nvPr/>
        </p:nvSpPr>
        <p:spPr>
          <a:xfrm>
            <a:off x="8908201" y="2943662"/>
            <a:ext cx="604911" cy="604911"/>
          </a:xfrm>
          <a:prstGeom prst="ellipse">
            <a:avLst/>
          </a:prstGeom>
          <a:solidFill>
            <a:srgbClr val="0034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2" name="Google Shape;922;p25"/>
          <p:cNvSpPr/>
          <p:nvPr/>
        </p:nvSpPr>
        <p:spPr>
          <a:xfrm>
            <a:off x="9621123" y="2828393"/>
            <a:ext cx="20891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กำหนดยุทธศาสตร์ เป้าหมาย ตัวชี้วัด กลยุทธ์ และแนวทางการพัฒนาในแต่ละด้าน </a:t>
            </a:r>
            <a:r>
              <a:rPr b="1" lang="th-TH" sz="16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Master Plan)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3" name="Google Shape;923;p25"/>
          <p:cNvSpPr/>
          <p:nvPr/>
        </p:nvSpPr>
        <p:spPr>
          <a:xfrm>
            <a:off x="3255173" y="3982273"/>
            <a:ext cx="604911" cy="604911"/>
          </a:xfrm>
          <a:prstGeom prst="ellipse">
            <a:avLst/>
          </a:prstGeom>
          <a:solidFill>
            <a:srgbClr val="0034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4" name="Google Shape;924;p25"/>
          <p:cNvSpPr/>
          <p:nvPr/>
        </p:nvSpPr>
        <p:spPr>
          <a:xfrm>
            <a:off x="3968095" y="3921983"/>
            <a:ext cx="21019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สถาปัตยกรรมการพัฒนาโครงสร้างพื้นฐานเทคโนโลยีดิจิทัลในอนาคต (Target Architecture)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5" name="Google Shape;925;p25"/>
          <p:cNvSpPr/>
          <p:nvPr/>
        </p:nvSpPr>
        <p:spPr>
          <a:xfrm>
            <a:off x="3255173" y="5215914"/>
            <a:ext cx="604911" cy="604911"/>
          </a:xfrm>
          <a:prstGeom prst="ellipse">
            <a:avLst/>
          </a:prstGeom>
          <a:solidFill>
            <a:srgbClr val="0034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6" name="Google Shape;926;p25"/>
          <p:cNvSpPr/>
          <p:nvPr/>
        </p:nvSpPr>
        <p:spPr>
          <a:xfrm>
            <a:off x="3968095" y="5113285"/>
            <a:ext cx="20891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สถานการณ์พัฒนาของประเทศไทยและในต่างประเทศ มากกว่า 100 กรณีศึกษา </a:t>
            </a:r>
            <a:r>
              <a:rPr b="1" lang="th-TH" sz="16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Best Practice)</a:t>
            </a:r>
            <a:endParaRPr/>
          </a:p>
        </p:txBody>
      </p:sp>
      <p:sp>
        <p:nvSpPr>
          <p:cNvPr id="927" name="Google Shape;927;p25"/>
          <p:cNvSpPr/>
          <p:nvPr/>
        </p:nvSpPr>
        <p:spPr>
          <a:xfrm>
            <a:off x="6205131" y="3982273"/>
            <a:ext cx="604911" cy="604911"/>
          </a:xfrm>
          <a:prstGeom prst="ellipse">
            <a:avLst/>
          </a:prstGeom>
          <a:solidFill>
            <a:srgbClr val="0034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8" name="Google Shape;928;p25"/>
          <p:cNvSpPr/>
          <p:nvPr/>
        </p:nvSpPr>
        <p:spPr>
          <a:xfrm>
            <a:off x="6932523" y="3921983"/>
            <a:ext cx="206754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การจัดประชุมกลุ่มย่อย 3 ครั้งและประชุมสัมมนา มีผู้เข้าร่วมรวมกว่า 300 คน (Focus Groups and Public Conference)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6205131" y="5215914"/>
            <a:ext cx="604911" cy="604911"/>
          </a:xfrm>
          <a:prstGeom prst="ellipse">
            <a:avLst/>
          </a:prstGeom>
          <a:solidFill>
            <a:srgbClr val="0034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6918053" y="5113285"/>
            <a:ext cx="19901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การหารือร่วมกันกับผู้เชี่ยวชาญและผู้ทรงคุณวุฒิ (Expert Discussion)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31" name="Google Shape;931;p25"/>
          <p:cNvSpPr/>
          <p:nvPr/>
        </p:nvSpPr>
        <p:spPr>
          <a:xfrm>
            <a:off x="8908201" y="3982273"/>
            <a:ext cx="604911" cy="604911"/>
          </a:xfrm>
          <a:prstGeom prst="ellipse">
            <a:avLst/>
          </a:prstGeom>
          <a:solidFill>
            <a:srgbClr val="0034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32" name="Google Shape;932;p25"/>
          <p:cNvSpPr/>
          <p:nvPr/>
        </p:nvSpPr>
        <p:spPr>
          <a:xfrm>
            <a:off x="9621743" y="3921983"/>
            <a:ext cx="172232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พัฒนาและจัดทำแผนโครงการสำคัญ </a:t>
            </a:r>
            <a:r>
              <a:rPr b="1" lang="th-TH" sz="16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Flagship Projects) 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933" name="Google Shape;9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622" y="4120346"/>
            <a:ext cx="340215" cy="3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622" y="3021497"/>
            <a:ext cx="438163" cy="43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5424" y="3066136"/>
            <a:ext cx="369162" cy="369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nfrastructure architecture icon" id="936" name="Google Shape;93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9165" y="4120346"/>
            <a:ext cx="358734" cy="35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2312" y="4079921"/>
            <a:ext cx="399159" cy="39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26374" y="3048468"/>
            <a:ext cx="368563" cy="36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25492" y="4116577"/>
            <a:ext cx="325845" cy="32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44400" y="5357830"/>
            <a:ext cx="329921" cy="32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17252" y="3048468"/>
            <a:ext cx="384219" cy="38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88246" y="5348987"/>
            <a:ext cx="338763" cy="338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3" name="Google Shape;943;p25"/>
          <p:cNvGrpSpPr/>
          <p:nvPr/>
        </p:nvGrpSpPr>
        <p:grpSpPr>
          <a:xfrm>
            <a:off x="419100" y="1394612"/>
            <a:ext cx="397656" cy="397656"/>
            <a:chOff x="386218" y="1304334"/>
            <a:chExt cx="397656" cy="397656"/>
          </a:xfrm>
        </p:grpSpPr>
        <p:sp>
          <p:nvSpPr>
            <p:cNvPr id="944" name="Google Shape;944;p25"/>
            <p:cNvSpPr/>
            <p:nvPr/>
          </p:nvSpPr>
          <p:spPr>
            <a:xfrm>
              <a:off x="414938" y="1333054"/>
              <a:ext cx="340217" cy="340217"/>
            </a:xfrm>
            <a:prstGeom prst="ellipse">
              <a:avLst/>
            </a:prstGeom>
            <a:solidFill>
              <a:srgbClr val="ADD9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386218" y="1304334"/>
              <a:ext cx="397656" cy="397656"/>
            </a:xfrm>
            <a:prstGeom prst="ellipse">
              <a:avLst/>
            </a:prstGeom>
            <a:noFill/>
            <a:ln cap="flat" cmpd="sng" w="19050">
              <a:solidFill>
                <a:srgbClr val="1A57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46" name="Google Shape;946;p25"/>
            <p:cNvSpPr txBox="1"/>
            <p:nvPr/>
          </p:nvSpPr>
          <p:spPr>
            <a:xfrm>
              <a:off x="414938" y="1333054"/>
              <a:ext cx="3402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4A5F"/>
                </a:buClr>
                <a:buSzPts val="1600"/>
                <a:buFont typeface="Sarabun"/>
                <a:buNone/>
              </a:pPr>
              <a:r>
                <a:rPr b="1" i="0" lang="th-TH" sz="1600" u="none" cap="none" strike="noStrike">
                  <a:solidFill>
                    <a:srgbClr val="344A5F"/>
                  </a:solidFill>
                  <a:latin typeface="Sarabun"/>
                  <a:ea typeface="Sarabun"/>
                  <a:cs typeface="Sarabun"/>
                  <a:sym typeface="Sarabun"/>
                </a:rPr>
                <a:t>1</a:t>
              </a:r>
              <a:endParaRPr/>
            </a:p>
          </p:txBody>
        </p:sp>
      </p:grpSp>
      <p:grpSp>
        <p:nvGrpSpPr>
          <p:cNvPr id="947" name="Google Shape;947;p25"/>
          <p:cNvGrpSpPr/>
          <p:nvPr/>
        </p:nvGrpSpPr>
        <p:grpSpPr>
          <a:xfrm>
            <a:off x="3160876" y="1404434"/>
            <a:ext cx="397656" cy="397656"/>
            <a:chOff x="386218" y="1304334"/>
            <a:chExt cx="397656" cy="397656"/>
          </a:xfrm>
        </p:grpSpPr>
        <p:sp>
          <p:nvSpPr>
            <p:cNvPr id="948" name="Google Shape;948;p25"/>
            <p:cNvSpPr/>
            <p:nvPr/>
          </p:nvSpPr>
          <p:spPr>
            <a:xfrm>
              <a:off x="416822" y="1325130"/>
              <a:ext cx="340217" cy="340217"/>
            </a:xfrm>
            <a:prstGeom prst="ellipse">
              <a:avLst/>
            </a:prstGeom>
            <a:solidFill>
              <a:srgbClr val="ADD9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386218" y="1304334"/>
              <a:ext cx="397656" cy="397656"/>
            </a:xfrm>
            <a:prstGeom prst="ellipse">
              <a:avLst/>
            </a:prstGeom>
            <a:noFill/>
            <a:ln cap="flat" cmpd="sng" w="19050">
              <a:solidFill>
                <a:srgbClr val="1A57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50" name="Google Shape;950;p25"/>
            <p:cNvSpPr txBox="1"/>
            <p:nvPr/>
          </p:nvSpPr>
          <p:spPr>
            <a:xfrm>
              <a:off x="423722" y="1306499"/>
              <a:ext cx="3402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4A5F"/>
                </a:buClr>
                <a:buSzPts val="1600"/>
                <a:buFont typeface="Sarabun"/>
                <a:buNone/>
              </a:pPr>
              <a:r>
                <a:rPr b="1" i="0" lang="th-TH" sz="1600" u="none" cap="none" strike="noStrike">
                  <a:solidFill>
                    <a:srgbClr val="344A5F"/>
                  </a:solidFill>
                  <a:latin typeface="Sarabun"/>
                  <a:ea typeface="Sarabun"/>
                  <a:cs typeface="Sarabun"/>
                  <a:sym typeface="Sarabun"/>
                </a:rPr>
                <a:t>2</a:t>
              </a:r>
              <a:endParaRPr/>
            </a:p>
          </p:txBody>
        </p:sp>
      </p:grpSp>
      <p:grpSp>
        <p:nvGrpSpPr>
          <p:cNvPr id="951" name="Google Shape;951;p25"/>
          <p:cNvGrpSpPr/>
          <p:nvPr/>
        </p:nvGrpSpPr>
        <p:grpSpPr>
          <a:xfrm>
            <a:off x="6070017" y="1404434"/>
            <a:ext cx="397656" cy="397656"/>
            <a:chOff x="386218" y="1304334"/>
            <a:chExt cx="397656" cy="397656"/>
          </a:xfrm>
        </p:grpSpPr>
        <p:sp>
          <p:nvSpPr>
            <p:cNvPr id="952" name="Google Shape;952;p25"/>
            <p:cNvSpPr/>
            <p:nvPr/>
          </p:nvSpPr>
          <p:spPr>
            <a:xfrm>
              <a:off x="414937" y="1323232"/>
              <a:ext cx="340217" cy="340217"/>
            </a:xfrm>
            <a:prstGeom prst="ellipse">
              <a:avLst/>
            </a:prstGeom>
            <a:solidFill>
              <a:srgbClr val="ADD9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386218" y="1304334"/>
              <a:ext cx="397656" cy="397656"/>
            </a:xfrm>
            <a:prstGeom prst="ellipse">
              <a:avLst/>
            </a:prstGeom>
            <a:noFill/>
            <a:ln cap="flat" cmpd="sng" w="19050">
              <a:solidFill>
                <a:srgbClr val="1A57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54" name="Google Shape;954;p25"/>
            <p:cNvSpPr txBox="1"/>
            <p:nvPr/>
          </p:nvSpPr>
          <p:spPr>
            <a:xfrm>
              <a:off x="414937" y="1310317"/>
              <a:ext cx="3402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4A5F"/>
                </a:buClr>
                <a:buSzPts val="1600"/>
                <a:buFont typeface="Sarabun"/>
                <a:buNone/>
              </a:pPr>
              <a:r>
                <a:rPr b="1" i="0" lang="th-TH" sz="1600" u="none" cap="none" strike="noStrike">
                  <a:solidFill>
                    <a:srgbClr val="344A5F"/>
                  </a:solidFill>
                  <a:latin typeface="Sarabun"/>
                  <a:ea typeface="Sarabun"/>
                  <a:cs typeface="Sarabun"/>
                  <a:sym typeface="Sarabun"/>
                </a:rPr>
                <a:t>3</a:t>
              </a:r>
              <a:endParaRPr/>
            </a:p>
          </p:txBody>
        </p:sp>
      </p:grpSp>
      <p:grpSp>
        <p:nvGrpSpPr>
          <p:cNvPr id="955" name="Google Shape;955;p25"/>
          <p:cNvGrpSpPr/>
          <p:nvPr/>
        </p:nvGrpSpPr>
        <p:grpSpPr>
          <a:xfrm>
            <a:off x="8742290" y="1404434"/>
            <a:ext cx="397656" cy="397656"/>
            <a:chOff x="386218" y="1304334"/>
            <a:chExt cx="397656" cy="397656"/>
          </a:xfrm>
        </p:grpSpPr>
        <p:sp>
          <p:nvSpPr>
            <p:cNvPr id="956" name="Google Shape;956;p25"/>
            <p:cNvSpPr/>
            <p:nvPr/>
          </p:nvSpPr>
          <p:spPr>
            <a:xfrm>
              <a:off x="421064" y="1332855"/>
              <a:ext cx="340217" cy="340217"/>
            </a:xfrm>
            <a:prstGeom prst="ellipse">
              <a:avLst/>
            </a:prstGeom>
            <a:solidFill>
              <a:srgbClr val="ADD9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386218" y="1304334"/>
              <a:ext cx="397656" cy="397656"/>
            </a:xfrm>
            <a:prstGeom prst="ellipse">
              <a:avLst/>
            </a:prstGeom>
            <a:noFill/>
            <a:ln cap="flat" cmpd="sng" w="19050">
              <a:solidFill>
                <a:srgbClr val="1A57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958" name="Google Shape;958;p25"/>
            <p:cNvSpPr txBox="1"/>
            <p:nvPr/>
          </p:nvSpPr>
          <p:spPr>
            <a:xfrm>
              <a:off x="420401" y="1306499"/>
              <a:ext cx="3402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4A5F"/>
                </a:buClr>
                <a:buSzPts val="1600"/>
                <a:buFont typeface="Sarabun"/>
                <a:buNone/>
              </a:pPr>
              <a:r>
                <a:rPr b="1" i="0" lang="th-TH" sz="1600" u="none" cap="none" strike="noStrike">
                  <a:solidFill>
                    <a:srgbClr val="344A5F"/>
                  </a:solidFill>
                  <a:latin typeface="Sarabun"/>
                  <a:ea typeface="Sarabun"/>
                  <a:cs typeface="Sarabun"/>
                  <a:sym typeface="Sarabun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ที่ปรึกษาจะศึกษาสถานการณ์การใช้เทคโนโลยี 5G ในปัจจุบัน รวมทั้งแนวโน้มของทั่วโลกในแต่ละอุตสาหกรรม เพื่อนำมาเป็นแนวทางในการศึกษาการประยุกต์ใช้เทคโนโลยี 5G ในประเทศไทย</a:t>
            </a:r>
            <a:endParaRPr sz="2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964" name="Google Shape;964;p26"/>
          <p:cNvCxnSpPr/>
          <p:nvPr/>
        </p:nvCxnSpPr>
        <p:spPr>
          <a:xfrm flipH="1" rot="10800000">
            <a:off x="3736984" y="1922934"/>
            <a:ext cx="2338872" cy="1"/>
          </a:xfrm>
          <a:prstGeom prst="straightConnector1">
            <a:avLst/>
          </a:prstGeom>
          <a:noFill/>
          <a:ln cap="flat" cmpd="sng" w="38100">
            <a:solidFill>
              <a:srgbClr val="0323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5" name="Google Shape;965;p26"/>
          <p:cNvCxnSpPr/>
          <p:nvPr/>
        </p:nvCxnSpPr>
        <p:spPr>
          <a:xfrm flipH="1" rot="10800000">
            <a:off x="762795" y="1931578"/>
            <a:ext cx="2338872" cy="1"/>
          </a:xfrm>
          <a:prstGeom prst="straightConnector1">
            <a:avLst/>
          </a:prstGeom>
          <a:noFill/>
          <a:ln cap="flat" cmpd="sng" w="38100">
            <a:solidFill>
              <a:srgbClr val="0323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6" name="Google Shape;966;p26"/>
          <p:cNvSpPr/>
          <p:nvPr/>
        </p:nvSpPr>
        <p:spPr>
          <a:xfrm>
            <a:off x="409514" y="2178243"/>
            <a:ext cx="2764220" cy="1228207"/>
          </a:xfrm>
          <a:prstGeom prst="rect">
            <a:avLst/>
          </a:prstGeom>
          <a:solidFill>
            <a:srgbClr val="F2F2F2">
              <a:alpha val="5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36537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การประยุกต์ใช้เทคโนโลยี 5G</a:t>
            </a:r>
            <a:endParaRPr/>
          </a:p>
          <a:p>
            <a:pPr indent="-236537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แผนงานที่เกี่ยวข้องกับเทคโนโลยี 5G</a:t>
            </a:r>
            <a:endParaRPr/>
          </a:p>
        </p:txBody>
      </p:sp>
      <p:sp>
        <p:nvSpPr>
          <p:cNvPr id="967" name="Google Shape;967;p26"/>
          <p:cNvSpPr/>
          <p:nvPr/>
        </p:nvSpPr>
        <p:spPr>
          <a:xfrm>
            <a:off x="3514395" y="2151636"/>
            <a:ext cx="2553101" cy="38889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35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32350"/>
                </a:solidFill>
                <a:latin typeface="Sarabun"/>
                <a:ea typeface="Sarabun"/>
                <a:cs typeface="Sarabun"/>
                <a:sym typeface="Sarabun"/>
              </a:rPr>
              <a:t>ออกแบบประเด็นคำถาม</a:t>
            </a:r>
            <a:endParaRPr b="1" i="0" sz="1800" u="none" cap="none" strike="noStrike">
              <a:solidFill>
                <a:srgbClr val="03235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35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32350"/>
                </a:solidFill>
                <a:latin typeface="Sarabun"/>
                <a:ea typeface="Sarabun"/>
                <a:cs typeface="Sarabun"/>
                <a:sym typeface="Sarabun"/>
              </a:rPr>
              <a:t>&gt; เพื่อตรวจสอบข้อมูลเบื้องต้น</a:t>
            </a:r>
            <a:endParaRPr b="0" i="0" sz="1800" u="none" cap="none" strike="noStrike">
              <a:solidFill>
                <a:srgbClr val="03235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35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32350"/>
                </a:solidFill>
                <a:latin typeface="Sarabun"/>
                <a:ea typeface="Sarabun"/>
                <a:cs typeface="Sarabun"/>
                <a:sym typeface="Sarabun"/>
              </a:rPr>
              <a:t>&gt; เพื่อศึกษาแผนงานของหน่วยงานที่ได้สัมภาษณ์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35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32350"/>
                </a:solidFill>
                <a:latin typeface="Sarabun"/>
                <a:ea typeface="Sarabun"/>
                <a:cs typeface="Sarabun"/>
                <a:sym typeface="Sarabun"/>
              </a:rPr>
              <a:t>&gt; เพื่อประเมินความต้องการ 5G ใช้ในแต่ละอุตสาหกรรม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35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32350"/>
                </a:solidFill>
                <a:latin typeface="Sarabun"/>
                <a:ea typeface="Sarabun"/>
                <a:cs typeface="Sarabun"/>
                <a:sym typeface="Sarabun"/>
              </a:rPr>
              <a:t>&gt; เพื่อรับฟังข้อมูลที่จะเป็นประโยชน์สำหรับการพัฒนาแผนปฏิบัติการฯ</a:t>
            </a:r>
            <a:endParaRPr b="0" i="0" sz="1800" u="none" cap="none" strike="noStrike">
              <a:solidFill>
                <a:srgbClr val="03235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968" name="Google Shape;9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3604180"/>
            <a:ext cx="2877988" cy="25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26"/>
          <p:cNvSpPr/>
          <p:nvPr/>
        </p:nvSpPr>
        <p:spPr>
          <a:xfrm>
            <a:off x="6055587" y="2724469"/>
            <a:ext cx="367674" cy="5273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>
              <a:alpha val="58823"/>
            </a:srgbClr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70" name="Google Shape;970;p26"/>
          <p:cNvSpPr/>
          <p:nvPr/>
        </p:nvSpPr>
        <p:spPr>
          <a:xfrm>
            <a:off x="6055711" y="4954907"/>
            <a:ext cx="367674" cy="5273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>
              <a:alpha val="5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71" name="Google Shape;971;p26"/>
          <p:cNvSpPr/>
          <p:nvPr/>
        </p:nvSpPr>
        <p:spPr>
          <a:xfrm>
            <a:off x="6419268" y="4720213"/>
            <a:ext cx="541225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72" name="Google Shape;972;p26"/>
          <p:cNvSpPr/>
          <p:nvPr/>
        </p:nvSpPr>
        <p:spPr>
          <a:xfrm>
            <a:off x="6690976" y="4731719"/>
            <a:ext cx="504881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ความสนใจในการใช้เทคโนโลยี 5G 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แผนในการพัฒนาเทคโนโลยีที่เกี่ยวข้องกับการใช้งาน 5G 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ปัจจัยที่เป็นข้อจำกัด/อุปสรรค ในการใช้เทคโนโลยี 5G 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ความต้องการได้รับการสนับสนุนหรือการส่งเสริมการใช้ประโยชน์เทคโนโลยี 5G จากหน่วยงานภาครัฐอย่างไร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73" name="Google Shape;973;p26"/>
          <p:cNvSpPr/>
          <p:nvPr/>
        </p:nvSpPr>
        <p:spPr>
          <a:xfrm>
            <a:off x="6757667" y="2213187"/>
            <a:ext cx="497039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ความสนใจในการใช้เทคโนโลยี 5G เพราะเหตุใด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โอกาสในการลงทุนเพื่อใช้เทคโนโลยี 5G การส่งเสริมการใช้เทคโนโลยี 5G ในพื้นที่ใด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แผนความร่วมมือกับหน่วยงาน/องค์กรอื่นในการผลักดันการใช้เทคโนโลยี 5G หรือไม่ อย่างไร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974" name="Google Shape;974;p26"/>
          <p:cNvCxnSpPr/>
          <p:nvPr/>
        </p:nvCxnSpPr>
        <p:spPr>
          <a:xfrm flipH="1" rot="10800000">
            <a:off x="6850136" y="2000493"/>
            <a:ext cx="4970389" cy="17986"/>
          </a:xfrm>
          <a:prstGeom prst="straightConnector1">
            <a:avLst/>
          </a:prstGeom>
          <a:noFill/>
          <a:ln cap="flat" cmpd="sng" w="38100">
            <a:solidFill>
              <a:srgbClr val="0323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5" name="Google Shape;975;p26"/>
          <p:cNvSpPr/>
          <p:nvPr/>
        </p:nvSpPr>
        <p:spPr>
          <a:xfrm>
            <a:off x="7111987" y="1562552"/>
            <a:ext cx="3594254" cy="40011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ตัวอย่างประเด็นคำถามสำหรับภาครัฐบาล </a:t>
            </a:r>
            <a:endParaRPr/>
          </a:p>
        </p:txBody>
      </p:sp>
      <p:cxnSp>
        <p:nvCxnSpPr>
          <p:cNvPr id="976" name="Google Shape;976;p26"/>
          <p:cNvCxnSpPr/>
          <p:nvPr/>
        </p:nvCxnSpPr>
        <p:spPr>
          <a:xfrm>
            <a:off x="6525947" y="4491824"/>
            <a:ext cx="5294578" cy="0"/>
          </a:xfrm>
          <a:prstGeom prst="straightConnector1">
            <a:avLst/>
          </a:prstGeom>
          <a:noFill/>
          <a:ln cap="flat" cmpd="sng" w="38100">
            <a:solidFill>
              <a:srgbClr val="0323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7" name="Google Shape;977;p26"/>
          <p:cNvSpPr/>
          <p:nvPr/>
        </p:nvSpPr>
        <p:spPr>
          <a:xfrm>
            <a:off x="7031257" y="4063293"/>
            <a:ext cx="34820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ตัวอย่างประเด็นคำถามสำหรับหน่วยภาคเอกชน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3172084" y="2564489"/>
            <a:ext cx="367674" cy="5273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>
              <a:alpha val="5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79" name="Google Shape;979;p26"/>
          <p:cNvSpPr/>
          <p:nvPr/>
        </p:nvSpPr>
        <p:spPr>
          <a:xfrm>
            <a:off x="6391177" y="1501613"/>
            <a:ext cx="640080" cy="640080"/>
          </a:xfrm>
          <a:prstGeom prst="ellipse">
            <a:avLst/>
          </a:prstGeom>
          <a:solidFill>
            <a:srgbClr val="1A57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80" name="Google Shape;980;p26"/>
          <p:cNvSpPr/>
          <p:nvPr/>
        </p:nvSpPr>
        <p:spPr>
          <a:xfrm>
            <a:off x="6327427" y="3966623"/>
            <a:ext cx="640080" cy="640080"/>
          </a:xfrm>
          <a:prstGeom prst="ellipse">
            <a:avLst/>
          </a:prstGeom>
          <a:solidFill>
            <a:srgbClr val="1A57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A close up of a logo&#10;&#10;Description automatically generated" id="981" name="Google Shape;9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3649" y="1593653"/>
            <a:ext cx="387934" cy="387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urrent situation icon" id="982" name="Google Shape;98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4286" y="4119093"/>
            <a:ext cx="384238" cy="384238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26"/>
          <p:cNvSpPr/>
          <p:nvPr/>
        </p:nvSpPr>
        <p:spPr>
          <a:xfrm>
            <a:off x="1033404" y="1258326"/>
            <a:ext cx="2383584" cy="729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65F"/>
                </a:solidFill>
                <a:latin typeface="Sarabun"/>
                <a:ea typeface="Sarabun"/>
                <a:cs typeface="Sarabun"/>
                <a:sym typeface="Sarabun"/>
              </a:rPr>
              <a:t>การใช้เทคโนโลยี 5G ในประเทศไทยและทั่วโลก</a:t>
            </a:r>
            <a:endParaRPr b="1" i="0" sz="2000" u="none" cap="none" strike="noStrike">
              <a:solidFill>
                <a:srgbClr val="00265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84" name="Google Shape;984;p26"/>
          <p:cNvSpPr/>
          <p:nvPr/>
        </p:nvSpPr>
        <p:spPr>
          <a:xfrm>
            <a:off x="4180388" y="1254286"/>
            <a:ext cx="2288227" cy="72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65F"/>
                </a:solidFill>
                <a:latin typeface="Sarabun"/>
                <a:ea typeface="Sarabun"/>
                <a:cs typeface="Sarabun"/>
                <a:sym typeface="Sarabun"/>
              </a:rPr>
              <a:t>การสัมภาษณ์เชิงลึก </a:t>
            </a:r>
            <a:endParaRPr b="1" i="0" sz="2000" u="none" cap="none" strike="noStrike">
              <a:solidFill>
                <a:srgbClr val="00265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5F"/>
              </a:buClr>
              <a:buSzPts val="2000"/>
              <a:buFont typeface="Sarabun"/>
              <a:buNone/>
            </a:pPr>
            <a:r>
              <a:rPr b="1" lang="th-TH" sz="2000">
                <a:solidFill>
                  <a:srgbClr val="00265F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2000" u="none" cap="none" strike="noStrike">
                <a:solidFill>
                  <a:srgbClr val="00265F"/>
                </a:solidFill>
                <a:latin typeface="Sarabun"/>
                <a:ea typeface="Sarabun"/>
                <a:cs typeface="Sarabun"/>
                <a:sym typeface="Sarabun"/>
              </a:rPr>
              <a:t>In-depth Interview</a:t>
            </a:r>
            <a:r>
              <a:rPr b="1" lang="th-TH" sz="2000">
                <a:solidFill>
                  <a:srgbClr val="00265F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endParaRPr b="1" i="0" sz="2000" u="none" cap="none" strike="noStrike">
              <a:solidFill>
                <a:srgbClr val="00265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85" name="Google Shape;985;p26"/>
          <p:cNvSpPr/>
          <p:nvPr/>
        </p:nvSpPr>
        <p:spPr>
          <a:xfrm>
            <a:off x="3460013" y="1430368"/>
            <a:ext cx="640080" cy="640080"/>
          </a:xfrm>
          <a:prstGeom prst="ellipse">
            <a:avLst/>
          </a:prstGeom>
          <a:solidFill>
            <a:srgbClr val="1A57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86" name="Google Shape;986;p26"/>
          <p:cNvSpPr/>
          <p:nvPr/>
        </p:nvSpPr>
        <p:spPr>
          <a:xfrm>
            <a:off x="414939" y="1397216"/>
            <a:ext cx="640080" cy="640080"/>
          </a:xfrm>
          <a:prstGeom prst="ellipse">
            <a:avLst/>
          </a:prstGeom>
          <a:solidFill>
            <a:srgbClr val="1A57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A close up of a logo&#10;&#10;Description automatically generated" id="987" name="Google Shape;98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646" y="1477068"/>
            <a:ext cx="474665" cy="474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988" name="Google Shape;98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3592361" y="1548496"/>
            <a:ext cx="354472" cy="354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7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 sz="2800">
                <a:latin typeface="Sarabun"/>
                <a:ea typeface="Sarabun"/>
                <a:cs typeface="Sarabun"/>
                <a:sym typeface="Sarabun"/>
              </a:rPr>
              <a:t>บทบาทของ สดช. จะเป็นผู้ประสานงานกับหน่วยงานเจ้าภาพ ประเมินผลความก้าวหน้า และทบทวนหรือปรับปรุงแผนปฏิบัติการฯ</a:t>
            </a:r>
            <a:endParaRPr sz="28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94" name="Google Shape;994;p27"/>
          <p:cNvSpPr/>
          <p:nvPr/>
        </p:nvSpPr>
        <p:spPr>
          <a:xfrm>
            <a:off x="2379756" y="1729503"/>
            <a:ext cx="9263922" cy="13062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27"/>
          <p:cNvSpPr/>
          <p:nvPr/>
        </p:nvSpPr>
        <p:spPr>
          <a:xfrm>
            <a:off x="1836101" y="1729503"/>
            <a:ext cx="588230" cy="1306286"/>
          </a:xfrm>
          <a:prstGeom prst="rect">
            <a:avLst/>
          </a:prstGeom>
          <a:solidFill>
            <a:srgbClr val="0B27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96" name="Google Shape;996;p27"/>
          <p:cNvSpPr/>
          <p:nvPr/>
        </p:nvSpPr>
        <p:spPr>
          <a:xfrm>
            <a:off x="2379755" y="4704357"/>
            <a:ext cx="9243961" cy="13062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27"/>
          <p:cNvSpPr/>
          <p:nvPr/>
        </p:nvSpPr>
        <p:spPr>
          <a:xfrm>
            <a:off x="1836101" y="4704357"/>
            <a:ext cx="588230" cy="1306286"/>
          </a:xfrm>
          <a:prstGeom prst="rect">
            <a:avLst/>
          </a:prstGeom>
          <a:solidFill>
            <a:srgbClr val="95B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pSp>
        <p:nvGrpSpPr>
          <p:cNvPr id="998" name="Google Shape;998;p27"/>
          <p:cNvGrpSpPr/>
          <p:nvPr/>
        </p:nvGrpSpPr>
        <p:grpSpPr>
          <a:xfrm>
            <a:off x="1836101" y="3216930"/>
            <a:ext cx="9807576" cy="1306286"/>
            <a:chOff x="394961" y="3378488"/>
            <a:chExt cx="9460239" cy="1306286"/>
          </a:xfrm>
        </p:grpSpPr>
        <p:sp>
          <p:nvSpPr>
            <p:cNvPr id="999" name="Google Shape;999;p27"/>
            <p:cNvSpPr/>
            <p:nvPr/>
          </p:nvSpPr>
          <p:spPr>
            <a:xfrm>
              <a:off x="938616" y="3378488"/>
              <a:ext cx="8916584" cy="130628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394961" y="3378488"/>
              <a:ext cx="567398" cy="1306286"/>
            </a:xfrm>
            <a:prstGeom prst="rect">
              <a:avLst/>
            </a:prstGeom>
            <a:solidFill>
              <a:srgbClr val="004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1" i="0" lang="th-TH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sp>
        <p:nvSpPr>
          <p:cNvPr id="1001" name="Google Shape;1001;p27"/>
          <p:cNvSpPr/>
          <p:nvPr/>
        </p:nvSpPr>
        <p:spPr>
          <a:xfrm>
            <a:off x="2552850" y="1913858"/>
            <a:ext cx="85275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เมื่อ ครม. เห็นชอบแผนแม่บทฯ หน่วยงานที่เกี่ยวข้องจะจัดส่งข้อมูลแก่หน่วยงานเจ้าภาพในการติดตามประเมินผลการดำเนินงานในแต่ละยุทธศาสตร์ และ</a:t>
            </a: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สดช. เป็นผู้ประสานงาน</a:t>
            </a: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กับหน่วยงานเจ้าภาพ เพื่อจัดทำฐานข้อมูลสำหรับการประเมินผลความสำเร็จตามเป้าหมายและตัวชี้วัดที่กำหนดไว้ในแผนแม่บท</a:t>
            </a:r>
            <a:endParaRPr b="0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002" name="Google Shape;1002;p27"/>
          <p:cNvSpPr/>
          <p:nvPr/>
        </p:nvSpPr>
        <p:spPr>
          <a:xfrm>
            <a:off x="2586125" y="3362241"/>
            <a:ext cx="85275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สดช. มีหน้าที่ในการประเมินผลความก้าวหน้าของการดำเนินงาน</a:t>
            </a: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พร้อมทั้งสรุปผลเพื่อนำเสนอต่อคณะอนุกรรมการพัฒนาโครงสร้างพื้นฐานดิจิทัลเป็นรายไตรมาส (หรือในช่วงระยะเวลาที่เหมาะสม) เพื่อเพื่อให้คณะกรรมอนุกรรมการฯ รับทราบความก้าวหน้า รวมถึงปัญหา อุปสรรค พร้อมทั้งจัดเตรียมเตรียมแผนการรองรับเพื่อให้สามารถบรรลุเป้าหมายที่ตั้งไว้</a:t>
            </a:r>
            <a:endParaRPr b="0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003" name="Google Shape;1003;p27"/>
          <p:cNvSpPr/>
          <p:nvPr/>
        </p:nvSpPr>
        <p:spPr>
          <a:xfrm>
            <a:off x="2552850" y="4849668"/>
            <a:ext cx="85275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เมื่อใกล้ถึงระยะเวลาสิ้นสุดปีงบประมาณ ให้จัดประชุมหารือร่วมกันระหว่างหน่วยงานฝ่ายปฏิบัติการ โดย</a:t>
            </a: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สดช. เป็นประธานการประชุม เพื่อทบทวนหรือปรับปรุงแผนงานโครงการสำคัญ (Flagship) </a:t>
            </a: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นอกจากนี้ เมื่อสิ้นสุดแผนในระยะแรก (5 ปีแรก) ให้มีการจัดประชุมเพื่อพิจารณาทบทวนความเหมาะสมของแผนแม่บท และแผนปฏิบัติการ เพื่อเตรียมการสำหรับลำดับถัดไป</a:t>
            </a:r>
            <a:endParaRPr b="0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004" name="Google Shape;10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06" y="5026671"/>
            <a:ext cx="743610" cy="74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425" y="3580876"/>
            <a:ext cx="743610" cy="743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6" name="Google Shape;1006;p27"/>
          <p:cNvGrpSpPr/>
          <p:nvPr/>
        </p:nvGrpSpPr>
        <p:grpSpPr>
          <a:xfrm>
            <a:off x="548322" y="1877259"/>
            <a:ext cx="1115787" cy="880392"/>
            <a:chOff x="757548" y="2166799"/>
            <a:chExt cx="731509" cy="619802"/>
          </a:xfrm>
        </p:grpSpPr>
        <p:sp>
          <p:nvSpPr>
            <p:cNvPr id="1007" name="Google Shape;1007;p27"/>
            <p:cNvSpPr/>
            <p:nvPr/>
          </p:nvSpPr>
          <p:spPr>
            <a:xfrm>
              <a:off x="892555" y="2301806"/>
              <a:ext cx="484795" cy="484795"/>
            </a:xfrm>
            <a:prstGeom prst="ellipse">
              <a:avLst/>
            </a:prstGeom>
            <a:noFill/>
            <a:ln cap="flat" cmpd="sng" w="28575">
              <a:solidFill>
                <a:srgbClr val="0019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8" name="Google Shape;1008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7548" y="2502807"/>
              <a:ext cx="270014" cy="270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99945" y="2166799"/>
              <a:ext cx="270014" cy="270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19043" y="2502807"/>
              <a:ext cx="270014" cy="2700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1" name="Google Shape;1011;p27"/>
          <p:cNvSpPr/>
          <p:nvPr/>
        </p:nvSpPr>
        <p:spPr>
          <a:xfrm>
            <a:off x="2830716" y="1238007"/>
            <a:ext cx="68767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กลไกการติดตามประเมินผลความก้าวหน้าการดำเนินงาน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8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ตัวอย่างการทดลองการประยุกต์ใช้เทคโนโลยี 5G ของไทยในภาคอุตสาหกรรมอื่น ๆ เพิ่มเติม ได้แก่ ภาคการท่องเที่ยว ภาคการเงิน ภาคการศึกษา ภาคการค้าส่งและค้าปลีก และภาคโทรคมนาคม</a:t>
            </a:r>
            <a:endParaRPr sz="2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1017" name="Google Shape;1017;p28"/>
          <p:cNvGrpSpPr/>
          <p:nvPr/>
        </p:nvGrpSpPr>
        <p:grpSpPr>
          <a:xfrm>
            <a:off x="1860101" y="4540845"/>
            <a:ext cx="8794654" cy="851997"/>
            <a:chOff x="1831349" y="4162737"/>
            <a:chExt cx="8794654" cy="1734592"/>
          </a:xfrm>
        </p:grpSpPr>
        <p:sp>
          <p:nvSpPr>
            <p:cNvPr id="1018" name="Google Shape;1018;p28"/>
            <p:cNvSpPr/>
            <p:nvPr/>
          </p:nvSpPr>
          <p:spPr>
            <a:xfrm>
              <a:off x="5588596" y="4162737"/>
              <a:ext cx="1280160" cy="1734592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B27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1831349" y="4162737"/>
              <a:ext cx="1280160" cy="1734592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E3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9345843" y="4162737"/>
              <a:ext cx="1280160" cy="1734592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sp>
        <p:nvSpPr>
          <p:cNvPr id="1021" name="Google Shape;1021;p28"/>
          <p:cNvSpPr/>
          <p:nvPr/>
        </p:nvSpPr>
        <p:spPr>
          <a:xfrm>
            <a:off x="2657621" y="1207472"/>
            <a:ext cx="68767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กลไกการขับเคลื่อนแผนแม่บทสู่ความสำเร็จ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1022" name="Google Shape;1022;p28"/>
          <p:cNvGrpSpPr/>
          <p:nvPr/>
        </p:nvGrpSpPr>
        <p:grpSpPr>
          <a:xfrm>
            <a:off x="371475" y="1767510"/>
            <a:ext cx="11174615" cy="2982167"/>
            <a:chOff x="342723" y="2068513"/>
            <a:chExt cx="11174615" cy="3279923"/>
          </a:xfrm>
        </p:grpSpPr>
        <p:grpSp>
          <p:nvGrpSpPr>
            <p:cNvPr id="1023" name="Google Shape;1023;p28"/>
            <p:cNvGrpSpPr/>
            <p:nvPr/>
          </p:nvGrpSpPr>
          <p:grpSpPr>
            <a:xfrm>
              <a:off x="438851" y="2068513"/>
              <a:ext cx="11068522" cy="3279923"/>
              <a:chOff x="438851" y="1911055"/>
              <a:chExt cx="11068522" cy="4349067"/>
            </a:xfrm>
          </p:grpSpPr>
          <p:sp>
            <p:nvSpPr>
              <p:cNvPr id="1024" name="Google Shape;1024;p28"/>
              <p:cNvSpPr/>
              <p:nvPr/>
            </p:nvSpPr>
            <p:spPr>
              <a:xfrm>
                <a:off x="438851" y="1911055"/>
                <a:ext cx="3528238" cy="434906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>
                <a:off x="4208993" y="1911055"/>
                <a:ext cx="3528238" cy="434906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>
                <a:off x="7979135" y="1911055"/>
                <a:ext cx="3528238" cy="434906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>
                <a:off x="438851" y="1911056"/>
                <a:ext cx="567398" cy="4349066"/>
              </a:xfrm>
              <a:prstGeom prst="rect">
                <a:avLst/>
              </a:prstGeom>
              <a:solidFill>
                <a:srgbClr val="0E36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>
                <a:off x="4208993" y="1911056"/>
                <a:ext cx="567398" cy="4349066"/>
              </a:xfrm>
              <a:prstGeom prst="rect">
                <a:avLst/>
              </a:prstGeom>
              <a:solidFill>
                <a:srgbClr val="0B27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>
                <a:off x="7979135" y="1911056"/>
                <a:ext cx="567398" cy="4349066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  <p:sp>
          <p:nvSpPr>
            <p:cNvPr id="1030" name="Google Shape;1030;p28"/>
            <p:cNvSpPr txBox="1"/>
            <p:nvPr/>
          </p:nvSpPr>
          <p:spPr>
            <a:xfrm>
              <a:off x="342723" y="2203051"/>
              <a:ext cx="7596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Sarabun"/>
                <a:buNone/>
              </a:pPr>
              <a:r>
                <a:rPr b="1" i="0" lang="th-TH" sz="32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1</a:t>
              </a:r>
              <a:endParaRPr/>
            </a:p>
          </p:txBody>
        </p:sp>
        <p:sp>
          <p:nvSpPr>
            <p:cNvPr id="1031" name="Google Shape;1031;p28"/>
            <p:cNvSpPr txBox="1"/>
            <p:nvPr/>
          </p:nvSpPr>
          <p:spPr>
            <a:xfrm>
              <a:off x="4112864" y="2203051"/>
              <a:ext cx="7596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Sarabun"/>
                <a:buNone/>
              </a:pPr>
              <a:r>
                <a:rPr b="1" i="0" lang="th-TH" sz="32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2</a:t>
              </a:r>
              <a:endParaRPr/>
            </a:p>
          </p:txBody>
        </p:sp>
        <p:sp>
          <p:nvSpPr>
            <p:cNvPr id="1032" name="Google Shape;1032;p28"/>
            <p:cNvSpPr txBox="1"/>
            <p:nvPr/>
          </p:nvSpPr>
          <p:spPr>
            <a:xfrm>
              <a:off x="7883006" y="2203051"/>
              <a:ext cx="7596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Sarabun"/>
                <a:buNone/>
              </a:pPr>
              <a:r>
                <a:rPr b="1" i="0" lang="th-TH" sz="32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3</a:t>
              </a:r>
              <a:endParaRPr/>
            </a:p>
          </p:txBody>
        </p:sp>
        <p:sp>
          <p:nvSpPr>
            <p:cNvPr id="1033" name="Google Shape;1033;p28"/>
            <p:cNvSpPr/>
            <p:nvPr/>
          </p:nvSpPr>
          <p:spPr>
            <a:xfrm>
              <a:off x="1102378" y="2136933"/>
              <a:ext cx="2864712" cy="778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000"/>
                <a:buFont typeface="Sarabun"/>
                <a:buNone/>
              </a:pPr>
              <a:r>
                <a:rPr b="1" i="0" lang="th-TH" sz="20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การสร้างการมีส่วนร่วมใน</a:t>
              </a:r>
              <a:br>
                <a:rPr b="1" i="0" lang="th-TH" sz="20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</a:br>
              <a:r>
                <a:rPr b="1" i="0" lang="th-TH" sz="20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การจัดทำแผนแม่บท</a:t>
              </a:r>
              <a:endParaRPr b="1" i="0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4872519" y="2151918"/>
              <a:ext cx="2840360" cy="778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000"/>
                <a:buFont typeface="Sarabun"/>
                <a:buNone/>
              </a:pPr>
              <a:r>
                <a:rPr b="1" i="0" lang="th-TH" sz="20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การบูรณาการร่วมกันระหว่างหน่วยงานที่เกี่ยวข้อง</a:t>
              </a:r>
              <a:endParaRPr b="1" i="0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8652626" y="2139378"/>
              <a:ext cx="2864712" cy="778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000"/>
                <a:buFont typeface="Sarabun"/>
                <a:buNone/>
              </a:pPr>
              <a:r>
                <a:rPr b="1" i="0" lang="th-TH" sz="20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การติดตามความก้าวหน้า</a:t>
              </a:r>
              <a:br>
                <a:rPr b="1" i="0" lang="th-TH" sz="20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</a:br>
              <a:r>
                <a:rPr b="1" i="0" lang="th-TH" sz="20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ตามแผนแม่บท</a:t>
              </a:r>
              <a:endParaRPr b="1" i="0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8566462" y="3011584"/>
              <a:ext cx="2864712" cy="1929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จำต้องมีการติดตามความก้าวหน้าของการดำเนินงานจากแต่ละหน่วยงานที่เกี่ยวข้อง </a:t>
              </a:r>
              <a:r>
                <a:rPr b="0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เพื่อให้สามารถปรับปรุงแก้ไขปัญหาหรืออุปสรรคที่อาจเกิดขึ้นระหว่างการดำเนินการ และตระเตรียมแผนการสำหรับการดำเนินงานในอนาคตต่อไปได้</a:t>
              </a:r>
              <a:endParaRPr b="0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4796320" y="3011584"/>
              <a:ext cx="2864712" cy="1929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จำต้องมีการหารือร่วมกันระหว่างหน่วยงานที่เกี่ยวข้อง เพื่อกำหนดตัวชี้วัดร่วม </a:t>
              </a:r>
              <a:r>
                <a:rPr b="1" lang="th-TH" sz="1800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(</a:t>
              </a: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Joint KPI) รวมถึงจัดทำแผนบูรณาการ</a:t>
              </a:r>
              <a:b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</a:b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การดำเนินงานรายยุทธศาสตร์ </a:t>
              </a:r>
              <a:r>
                <a:rPr b="0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เพื่อช่วยให้</a:t>
              </a:r>
              <a:br>
                <a:rPr b="0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</a:br>
              <a:r>
                <a:rPr b="0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การดำเนินงานที่มีทิศทางชัดเจนและสามารถมุ่งสู่การปฏิบัติได้จริง </a:t>
              </a:r>
              <a:endParaRPr b="0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1039073" y="3011584"/>
              <a:ext cx="2864712" cy="1929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1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หน่วยงานที่เกี่ยวข้องจำต้องมีส่วนร่วมในการจัดทำแผนแม่บทฉบับนี้</a:t>
              </a:r>
              <a:r>
                <a:rPr b="0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 เพื่อให้เกิดการเตรียมพร้อม รับรู้รับทราบ และสามารถวางแผนหรือดำเนินการแผนงานกิจกรรม/โครงการ ที่สอดคล้องกับแผนแม่บทการพัฒนาฉบับนี้</a:t>
              </a:r>
              <a:endParaRPr b="0" i="0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sp>
        <p:nvSpPr>
          <p:cNvPr id="1039" name="Google Shape;1039;p28"/>
          <p:cNvSpPr/>
          <p:nvPr/>
        </p:nvSpPr>
        <p:spPr>
          <a:xfrm>
            <a:off x="1004521" y="5432732"/>
            <a:ext cx="2928016" cy="851996"/>
          </a:xfrm>
          <a:prstGeom prst="rect">
            <a:avLst/>
          </a:prstGeom>
          <a:solidFill>
            <a:srgbClr val="FFFFFF">
              <a:alpha val="89803"/>
            </a:srgbClr>
          </a:solidFill>
          <a:ln cap="flat" cmpd="sng" w="12700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แผนแม่บทฯ ที่เป็นรูปธรรม </a:t>
            </a:r>
            <a:br>
              <a:rPr b="1"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และมุ่งสู่การปฏิบัติได้จริง</a:t>
            </a:r>
            <a:endParaRPr b="1" sz="20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040" name="Google Shape;1040;p28"/>
          <p:cNvSpPr/>
          <p:nvPr/>
        </p:nvSpPr>
        <p:spPr>
          <a:xfrm>
            <a:off x="4774942" y="5432732"/>
            <a:ext cx="2928016" cy="851996"/>
          </a:xfrm>
          <a:prstGeom prst="rect">
            <a:avLst/>
          </a:prstGeom>
          <a:solidFill>
            <a:srgbClr val="FFFFFF">
              <a:alpha val="89803"/>
            </a:srgbClr>
          </a:solidFill>
          <a:ln cap="flat" cmpd="sng" w="12700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ตัวชี้วัดร่วม และ</a:t>
            </a:r>
            <a:br>
              <a:rPr b="1"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แผนการบูรณาการ</a:t>
            </a:r>
            <a:endParaRPr b="1" sz="20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041" name="Google Shape;1041;p28"/>
          <p:cNvSpPr/>
          <p:nvPr/>
        </p:nvSpPr>
        <p:spPr>
          <a:xfrm>
            <a:off x="8545363" y="5433401"/>
            <a:ext cx="2928016" cy="851996"/>
          </a:xfrm>
          <a:prstGeom prst="rect">
            <a:avLst/>
          </a:prstGeom>
          <a:solidFill>
            <a:srgbClr val="FFFFFF">
              <a:alpha val="89803"/>
            </a:srgbClr>
          </a:solidFill>
          <a:ln cap="flat" cmpd="sng" w="12700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0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กลไกการติดตามและประเมินผลความก้าวหน้าการดำเนินงาน</a:t>
            </a:r>
            <a:endParaRPr b="1" sz="20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9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แนวทางและกลยุทธ์การตอบสนองต่อการเปลี่ยนแปลงด้านดิจิทัล (Digital Disruption) ที่มีการนำไปปรับใช้กับองค์กรขนาดใหญ่สำหรับการปรับเปลี่ยนองค์กรไปสู่ยุคดิจิทัล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047" name="Google Shape;1047;p29"/>
          <p:cNvSpPr/>
          <p:nvPr/>
        </p:nvSpPr>
        <p:spPr>
          <a:xfrm>
            <a:off x="3341585" y="1296803"/>
            <a:ext cx="5402095" cy="377845"/>
          </a:xfrm>
          <a:prstGeom prst="roundRect">
            <a:avLst>
              <a:gd fmla="val 18998" name="adj"/>
            </a:avLst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Strategies to Respond to Digital Disruption</a:t>
            </a:r>
            <a:endParaRPr/>
          </a:p>
        </p:txBody>
      </p:sp>
      <p:grpSp>
        <p:nvGrpSpPr>
          <p:cNvPr id="1048" name="Google Shape;1048;p29"/>
          <p:cNvGrpSpPr/>
          <p:nvPr/>
        </p:nvGrpSpPr>
        <p:grpSpPr>
          <a:xfrm>
            <a:off x="1085291" y="3287579"/>
            <a:ext cx="9913838" cy="1709109"/>
            <a:chOff x="1312759" y="3236879"/>
            <a:chExt cx="9159264" cy="1665878"/>
          </a:xfrm>
        </p:grpSpPr>
        <p:sp>
          <p:nvSpPr>
            <p:cNvPr id="1049" name="Google Shape;1049;p29"/>
            <p:cNvSpPr/>
            <p:nvPr/>
          </p:nvSpPr>
          <p:spPr>
            <a:xfrm>
              <a:off x="3393345" y="3236879"/>
              <a:ext cx="588673" cy="538326"/>
            </a:xfrm>
            <a:custGeom>
              <a:rect b="b" l="l" r="r" t="t"/>
              <a:pathLst>
                <a:path extrusionOk="0" h="2379" w="2603">
                  <a:moveTo>
                    <a:pt x="0" y="0"/>
                  </a:moveTo>
                  <a:cubicBezTo>
                    <a:pt x="976" y="0"/>
                    <a:pt x="1912" y="388"/>
                    <a:pt x="2603" y="1078"/>
                  </a:cubicBezTo>
                  <a:lnTo>
                    <a:pt x="1301" y="2379"/>
                  </a:lnTo>
                  <a:cubicBezTo>
                    <a:pt x="956" y="2034"/>
                    <a:pt x="488" y="1840"/>
                    <a:pt x="0" y="18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D5E6">
                <a:alpha val="8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9"/>
            <p:cNvSpPr/>
            <p:nvPr/>
          </p:nvSpPr>
          <p:spPr>
            <a:xfrm>
              <a:off x="3687681" y="3480868"/>
              <a:ext cx="538326" cy="589226"/>
            </a:xfrm>
            <a:custGeom>
              <a:rect b="b" l="l" r="r" t="t"/>
              <a:pathLst>
                <a:path extrusionOk="0" h="2603" w="2380">
                  <a:moveTo>
                    <a:pt x="1302" y="0"/>
                  </a:moveTo>
                  <a:cubicBezTo>
                    <a:pt x="1992" y="690"/>
                    <a:pt x="2380" y="1627"/>
                    <a:pt x="2380" y="2603"/>
                  </a:cubicBezTo>
                  <a:lnTo>
                    <a:pt x="539" y="2603"/>
                  </a:lnTo>
                  <a:cubicBezTo>
                    <a:pt x="539" y="2115"/>
                    <a:pt x="346" y="1646"/>
                    <a:pt x="0" y="1301"/>
                  </a:cubicBezTo>
                  <a:lnTo>
                    <a:pt x="1302" y="0"/>
                  </a:lnTo>
                  <a:close/>
                </a:path>
              </a:pathLst>
            </a:custGeom>
            <a:solidFill>
              <a:srgbClr val="96D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9"/>
            <p:cNvSpPr/>
            <p:nvPr/>
          </p:nvSpPr>
          <p:spPr>
            <a:xfrm>
              <a:off x="2561235" y="3480868"/>
              <a:ext cx="538326" cy="589226"/>
            </a:xfrm>
            <a:custGeom>
              <a:rect b="b" l="l" r="r" t="t"/>
              <a:pathLst>
                <a:path extrusionOk="0" h="2603" w="2379">
                  <a:moveTo>
                    <a:pt x="0" y="2603"/>
                  </a:moveTo>
                  <a:cubicBezTo>
                    <a:pt x="0" y="1627"/>
                    <a:pt x="388" y="690"/>
                    <a:pt x="1078" y="0"/>
                  </a:cubicBezTo>
                  <a:lnTo>
                    <a:pt x="2379" y="1301"/>
                  </a:lnTo>
                  <a:cubicBezTo>
                    <a:pt x="2034" y="1646"/>
                    <a:pt x="1840" y="2115"/>
                    <a:pt x="1840" y="2603"/>
                  </a:cubicBezTo>
                  <a:lnTo>
                    <a:pt x="0" y="2603"/>
                  </a:lnTo>
                  <a:close/>
                </a:path>
              </a:pathLst>
            </a:custGeom>
            <a:solidFill>
              <a:srgbClr val="CCECF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9"/>
            <p:cNvSpPr/>
            <p:nvPr/>
          </p:nvSpPr>
          <p:spPr>
            <a:xfrm>
              <a:off x="2805225" y="3236879"/>
              <a:ext cx="588120" cy="538326"/>
            </a:xfrm>
            <a:custGeom>
              <a:rect b="b" l="l" r="r" t="t"/>
              <a:pathLst>
                <a:path extrusionOk="0" h="2379" w="2602">
                  <a:moveTo>
                    <a:pt x="0" y="1078"/>
                  </a:moveTo>
                  <a:cubicBezTo>
                    <a:pt x="690" y="388"/>
                    <a:pt x="1626" y="0"/>
                    <a:pt x="2602" y="0"/>
                  </a:cubicBezTo>
                  <a:lnTo>
                    <a:pt x="2602" y="1840"/>
                  </a:lnTo>
                  <a:cubicBezTo>
                    <a:pt x="2114" y="1840"/>
                    <a:pt x="1646" y="2034"/>
                    <a:pt x="1301" y="2379"/>
                  </a:cubicBezTo>
                  <a:lnTo>
                    <a:pt x="0" y="1078"/>
                  </a:lnTo>
                  <a:close/>
                </a:path>
              </a:pathLst>
            </a:custGeom>
            <a:solidFill>
              <a:srgbClr val="B5E1ED">
                <a:alpha val="6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9"/>
            <p:cNvSpPr/>
            <p:nvPr/>
          </p:nvSpPr>
          <p:spPr>
            <a:xfrm>
              <a:off x="4936157" y="4070094"/>
              <a:ext cx="538326" cy="588673"/>
            </a:xfrm>
            <a:custGeom>
              <a:rect b="b" l="l" r="r" t="t"/>
              <a:pathLst>
                <a:path extrusionOk="0" h="2602" w="2380">
                  <a:moveTo>
                    <a:pt x="2380" y="0"/>
                  </a:moveTo>
                  <a:cubicBezTo>
                    <a:pt x="2380" y="976"/>
                    <a:pt x="1992" y="1912"/>
                    <a:pt x="1302" y="2602"/>
                  </a:cubicBezTo>
                  <a:lnTo>
                    <a:pt x="0" y="1301"/>
                  </a:lnTo>
                  <a:cubicBezTo>
                    <a:pt x="346" y="956"/>
                    <a:pt x="539" y="488"/>
                    <a:pt x="539" y="0"/>
                  </a:cubicBezTo>
                  <a:lnTo>
                    <a:pt x="2380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9"/>
            <p:cNvSpPr/>
            <p:nvPr/>
          </p:nvSpPr>
          <p:spPr>
            <a:xfrm>
              <a:off x="4641821" y="4364431"/>
              <a:ext cx="588673" cy="538326"/>
            </a:xfrm>
            <a:custGeom>
              <a:rect b="b" l="l" r="r" t="t"/>
              <a:pathLst>
                <a:path extrusionOk="0" h="2379" w="2603">
                  <a:moveTo>
                    <a:pt x="2603" y="1301"/>
                  </a:moveTo>
                  <a:cubicBezTo>
                    <a:pt x="1912" y="1991"/>
                    <a:pt x="976" y="2379"/>
                    <a:pt x="0" y="2379"/>
                  </a:cubicBezTo>
                  <a:lnTo>
                    <a:pt x="0" y="539"/>
                  </a:lnTo>
                  <a:cubicBezTo>
                    <a:pt x="488" y="539"/>
                    <a:pt x="956" y="345"/>
                    <a:pt x="1301" y="0"/>
                  </a:cubicBezTo>
                  <a:lnTo>
                    <a:pt x="2603" y="1301"/>
                  </a:lnTo>
                  <a:close/>
                </a:path>
              </a:pathLst>
            </a:custGeom>
            <a:solidFill>
              <a:srgbClr val="92D050">
                <a:alpha val="8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9"/>
            <p:cNvSpPr/>
            <p:nvPr/>
          </p:nvSpPr>
          <p:spPr>
            <a:xfrm>
              <a:off x="4053701" y="4364431"/>
              <a:ext cx="588120" cy="538326"/>
            </a:xfrm>
            <a:custGeom>
              <a:rect b="b" l="l" r="r" t="t"/>
              <a:pathLst>
                <a:path extrusionOk="0" h="2379" w="2602">
                  <a:moveTo>
                    <a:pt x="2602" y="2379"/>
                  </a:moveTo>
                  <a:cubicBezTo>
                    <a:pt x="1626" y="2379"/>
                    <a:pt x="690" y="1991"/>
                    <a:pt x="0" y="1301"/>
                  </a:cubicBezTo>
                  <a:lnTo>
                    <a:pt x="1301" y="0"/>
                  </a:lnTo>
                  <a:cubicBezTo>
                    <a:pt x="1646" y="345"/>
                    <a:pt x="2114" y="539"/>
                    <a:pt x="2602" y="539"/>
                  </a:cubicBezTo>
                  <a:lnTo>
                    <a:pt x="2602" y="2379"/>
                  </a:lnTo>
                  <a:close/>
                </a:path>
              </a:pathLst>
            </a:custGeom>
            <a:solidFill>
              <a:srgbClr val="92D050">
                <a:alpha val="6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9"/>
            <p:cNvSpPr/>
            <p:nvPr/>
          </p:nvSpPr>
          <p:spPr>
            <a:xfrm>
              <a:off x="3809712" y="4070094"/>
              <a:ext cx="538326" cy="588673"/>
            </a:xfrm>
            <a:custGeom>
              <a:rect b="b" l="l" r="r" t="t"/>
              <a:pathLst>
                <a:path extrusionOk="0" h="2602" w="2379">
                  <a:moveTo>
                    <a:pt x="1078" y="2602"/>
                  </a:moveTo>
                  <a:cubicBezTo>
                    <a:pt x="388" y="1912"/>
                    <a:pt x="0" y="976"/>
                    <a:pt x="0" y="0"/>
                  </a:cubicBezTo>
                  <a:lnTo>
                    <a:pt x="1840" y="0"/>
                  </a:lnTo>
                  <a:cubicBezTo>
                    <a:pt x="1840" y="488"/>
                    <a:pt x="2034" y="956"/>
                    <a:pt x="2379" y="1301"/>
                  </a:cubicBezTo>
                  <a:lnTo>
                    <a:pt x="1078" y="2602"/>
                  </a:lnTo>
                  <a:close/>
                </a:path>
              </a:pathLst>
            </a:custGeom>
            <a:solidFill>
              <a:srgbClr val="92D050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9"/>
            <p:cNvSpPr/>
            <p:nvPr/>
          </p:nvSpPr>
          <p:spPr>
            <a:xfrm>
              <a:off x="5890298" y="3237156"/>
              <a:ext cx="588673" cy="538326"/>
            </a:xfrm>
            <a:custGeom>
              <a:rect b="b" l="l" r="r" t="t"/>
              <a:pathLst>
                <a:path extrusionOk="0" h="2379" w="2603">
                  <a:moveTo>
                    <a:pt x="0" y="0"/>
                  </a:moveTo>
                  <a:cubicBezTo>
                    <a:pt x="976" y="0"/>
                    <a:pt x="1912" y="388"/>
                    <a:pt x="2603" y="1078"/>
                  </a:cubicBezTo>
                  <a:lnTo>
                    <a:pt x="1301" y="2379"/>
                  </a:lnTo>
                  <a:cubicBezTo>
                    <a:pt x="956" y="2034"/>
                    <a:pt x="488" y="1840"/>
                    <a:pt x="0" y="18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CC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9"/>
            <p:cNvSpPr/>
            <p:nvPr/>
          </p:nvSpPr>
          <p:spPr>
            <a:xfrm>
              <a:off x="6184634" y="3481145"/>
              <a:ext cx="538326" cy="589226"/>
            </a:xfrm>
            <a:custGeom>
              <a:rect b="b" l="l" r="r" t="t"/>
              <a:pathLst>
                <a:path extrusionOk="0" h="2603" w="2380">
                  <a:moveTo>
                    <a:pt x="1302" y="0"/>
                  </a:moveTo>
                  <a:cubicBezTo>
                    <a:pt x="1992" y="690"/>
                    <a:pt x="2380" y="1627"/>
                    <a:pt x="2380" y="2603"/>
                  </a:cubicBezTo>
                  <a:lnTo>
                    <a:pt x="539" y="2603"/>
                  </a:lnTo>
                  <a:cubicBezTo>
                    <a:pt x="539" y="2115"/>
                    <a:pt x="346" y="1646"/>
                    <a:pt x="0" y="1301"/>
                  </a:cubicBezTo>
                  <a:lnTo>
                    <a:pt x="1302" y="0"/>
                  </a:lnTo>
                  <a:close/>
                </a:path>
              </a:pathLst>
            </a:custGeom>
            <a:solidFill>
              <a:srgbClr val="FFCCCC">
                <a:alpha val="6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9"/>
            <p:cNvSpPr/>
            <p:nvPr/>
          </p:nvSpPr>
          <p:spPr>
            <a:xfrm>
              <a:off x="5058188" y="3481145"/>
              <a:ext cx="538326" cy="589226"/>
            </a:xfrm>
            <a:custGeom>
              <a:rect b="b" l="l" r="r" t="t"/>
              <a:pathLst>
                <a:path extrusionOk="0" h="2603" w="2379">
                  <a:moveTo>
                    <a:pt x="0" y="2603"/>
                  </a:moveTo>
                  <a:cubicBezTo>
                    <a:pt x="0" y="1627"/>
                    <a:pt x="388" y="690"/>
                    <a:pt x="1078" y="0"/>
                  </a:cubicBezTo>
                  <a:lnTo>
                    <a:pt x="2379" y="1301"/>
                  </a:lnTo>
                  <a:cubicBezTo>
                    <a:pt x="2034" y="1646"/>
                    <a:pt x="1840" y="2115"/>
                    <a:pt x="1840" y="2603"/>
                  </a:cubicBezTo>
                  <a:lnTo>
                    <a:pt x="0" y="2603"/>
                  </a:lnTo>
                  <a:close/>
                </a:path>
              </a:pathLst>
            </a:custGeom>
            <a:solidFill>
              <a:srgbClr val="FFCCCC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9"/>
            <p:cNvSpPr/>
            <p:nvPr/>
          </p:nvSpPr>
          <p:spPr>
            <a:xfrm>
              <a:off x="5302178" y="3237156"/>
              <a:ext cx="588120" cy="538326"/>
            </a:xfrm>
            <a:custGeom>
              <a:rect b="b" l="l" r="r" t="t"/>
              <a:pathLst>
                <a:path extrusionOk="0" h="2379" w="2602">
                  <a:moveTo>
                    <a:pt x="0" y="1078"/>
                  </a:moveTo>
                  <a:cubicBezTo>
                    <a:pt x="690" y="388"/>
                    <a:pt x="1626" y="0"/>
                    <a:pt x="2602" y="0"/>
                  </a:cubicBezTo>
                  <a:lnTo>
                    <a:pt x="2602" y="1840"/>
                  </a:lnTo>
                  <a:cubicBezTo>
                    <a:pt x="2114" y="1840"/>
                    <a:pt x="1646" y="2034"/>
                    <a:pt x="1301" y="2379"/>
                  </a:cubicBezTo>
                  <a:lnTo>
                    <a:pt x="0" y="1078"/>
                  </a:lnTo>
                  <a:close/>
                </a:path>
              </a:pathLst>
            </a:custGeom>
            <a:solidFill>
              <a:srgbClr val="FFCCC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9"/>
            <p:cNvSpPr/>
            <p:nvPr/>
          </p:nvSpPr>
          <p:spPr>
            <a:xfrm>
              <a:off x="2439204" y="4070094"/>
              <a:ext cx="538326" cy="588673"/>
            </a:xfrm>
            <a:custGeom>
              <a:rect b="b" l="l" r="r" t="t"/>
              <a:pathLst>
                <a:path extrusionOk="0" h="2602" w="2380">
                  <a:moveTo>
                    <a:pt x="2380" y="0"/>
                  </a:moveTo>
                  <a:cubicBezTo>
                    <a:pt x="2380" y="976"/>
                    <a:pt x="1992" y="1912"/>
                    <a:pt x="1302" y="2602"/>
                  </a:cubicBezTo>
                  <a:lnTo>
                    <a:pt x="0" y="1301"/>
                  </a:lnTo>
                  <a:cubicBezTo>
                    <a:pt x="346" y="956"/>
                    <a:pt x="539" y="488"/>
                    <a:pt x="539" y="0"/>
                  </a:cubicBezTo>
                  <a:lnTo>
                    <a:pt x="23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9"/>
            <p:cNvSpPr/>
            <p:nvPr/>
          </p:nvSpPr>
          <p:spPr>
            <a:xfrm>
              <a:off x="2144868" y="4364431"/>
              <a:ext cx="588673" cy="538326"/>
            </a:xfrm>
            <a:custGeom>
              <a:rect b="b" l="l" r="r" t="t"/>
              <a:pathLst>
                <a:path extrusionOk="0" h="2379" w="2603">
                  <a:moveTo>
                    <a:pt x="2603" y="1301"/>
                  </a:moveTo>
                  <a:cubicBezTo>
                    <a:pt x="1912" y="1991"/>
                    <a:pt x="976" y="2379"/>
                    <a:pt x="0" y="2379"/>
                  </a:cubicBezTo>
                  <a:lnTo>
                    <a:pt x="0" y="539"/>
                  </a:lnTo>
                  <a:cubicBezTo>
                    <a:pt x="488" y="539"/>
                    <a:pt x="956" y="345"/>
                    <a:pt x="1301" y="0"/>
                  </a:cubicBezTo>
                  <a:lnTo>
                    <a:pt x="2603" y="1301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9"/>
            <p:cNvSpPr/>
            <p:nvPr/>
          </p:nvSpPr>
          <p:spPr>
            <a:xfrm>
              <a:off x="1556748" y="4364431"/>
              <a:ext cx="588120" cy="538326"/>
            </a:xfrm>
            <a:custGeom>
              <a:rect b="b" l="l" r="r" t="t"/>
              <a:pathLst>
                <a:path extrusionOk="0" h="2379" w="2602">
                  <a:moveTo>
                    <a:pt x="2602" y="2379"/>
                  </a:moveTo>
                  <a:cubicBezTo>
                    <a:pt x="1626" y="2379"/>
                    <a:pt x="690" y="1991"/>
                    <a:pt x="0" y="1301"/>
                  </a:cubicBezTo>
                  <a:lnTo>
                    <a:pt x="1301" y="0"/>
                  </a:lnTo>
                  <a:cubicBezTo>
                    <a:pt x="1646" y="345"/>
                    <a:pt x="2114" y="539"/>
                    <a:pt x="2602" y="539"/>
                  </a:cubicBezTo>
                  <a:lnTo>
                    <a:pt x="2602" y="2379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9"/>
            <p:cNvSpPr/>
            <p:nvPr/>
          </p:nvSpPr>
          <p:spPr>
            <a:xfrm>
              <a:off x="1312759" y="4070094"/>
              <a:ext cx="538326" cy="588673"/>
            </a:xfrm>
            <a:custGeom>
              <a:rect b="b" l="l" r="r" t="t"/>
              <a:pathLst>
                <a:path extrusionOk="0" h="2602" w="2379">
                  <a:moveTo>
                    <a:pt x="1078" y="2602"/>
                  </a:moveTo>
                  <a:cubicBezTo>
                    <a:pt x="388" y="1912"/>
                    <a:pt x="0" y="976"/>
                    <a:pt x="0" y="0"/>
                  </a:cubicBezTo>
                  <a:lnTo>
                    <a:pt x="1840" y="0"/>
                  </a:lnTo>
                  <a:cubicBezTo>
                    <a:pt x="1840" y="488"/>
                    <a:pt x="2034" y="956"/>
                    <a:pt x="2379" y="1301"/>
                  </a:cubicBezTo>
                  <a:lnTo>
                    <a:pt x="1078" y="2602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9"/>
            <p:cNvSpPr/>
            <p:nvPr/>
          </p:nvSpPr>
          <p:spPr>
            <a:xfrm>
              <a:off x="1805452" y="3730125"/>
              <a:ext cx="679386" cy="6793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9"/>
            <p:cNvSpPr/>
            <p:nvPr/>
          </p:nvSpPr>
          <p:spPr>
            <a:xfrm>
              <a:off x="3053928" y="3730125"/>
              <a:ext cx="679386" cy="6793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9"/>
            <p:cNvSpPr/>
            <p:nvPr/>
          </p:nvSpPr>
          <p:spPr>
            <a:xfrm>
              <a:off x="4302404" y="3730125"/>
              <a:ext cx="679386" cy="6793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9"/>
            <p:cNvSpPr/>
            <p:nvPr/>
          </p:nvSpPr>
          <p:spPr>
            <a:xfrm>
              <a:off x="5550881" y="3730125"/>
              <a:ext cx="679386" cy="6793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9"/>
            <p:cNvSpPr/>
            <p:nvPr/>
          </p:nvSpPr>
          <p:spPr>
            <a:xfrm>
              <a:off x="7429771" y="4070094"/>
              <a:ext cx="538326" cy="588673"/>
            </a:xfrm>
            <a:custGeom>
              <a:rect b="b" l="l" r="r" t="t"/>
              <a:pathLst>
                <a:path extrusionOk="0" h="2602" w="2380">
                  <a:moveTo>
                    <a:pt x="2380" y="0"/>
                  </a:moveTo>
                  <a:cubicBezTo>
                    <a:pt x="2380" y="976"/>
                    <a:pt x="1992" y="1912"/>
                    <a:pt x="1302" y="2602"/>
                  </a:cubicBezTo>
                  <a:lnTo>
                    <a:pt x="0" y="1301"/>
                  </a:lnTo>
                  <a:cubicBezTo>
                    <a:pt x="346" y="956"/>
                    <a:pt x="539" y="488"/>
                    <a:pt x="539" y="0"/>
                  </a:cubicBezTo>
                  <a:lnTo>
                    <a:pt x="238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9"/>
            <p:cNvSpPr/>
            <p:nvPr/>
          </p:nvSpPr>
          <p:spPr>
            <a:xfrm>
              <a:off x="7135435" y="4364431"/>
              <a:ext cx="588673" cy="538326"/>
            </a:xfrm>
            <a:custGeom>
              <a:rect b="b" l="l" r="r" t="t"/>
              <a:pathLst>
                <a:path extrusionOk="0" h="2379" w="2603">
                  <a:moveTo>
                    <a:pt x="2603" y="1301"/>
                  </a:moveTo>
                  <a:cubicBezTo>
                    <a:pt x="1912" y="1991"/>
                    <a:pt x="976" y="2379"/>
                    <a:pt x="0" y="2379"/>
                  </a:cubicBezTo>
                  <a:lnTo>
                    <a:pt x="0" y="539"/>
                  </a:lnTo>
                  <a:cubicBezTo>
                    <a:pt x="488" y="539"/>
                    <a:pt x="956" y="345"/>
                    <a:pt x="1301" y="0"/>
                  </a:cubicBezTo>
                  <a:lnTo>
                    <a:pt x="2603" y="1301"/>
                  </a:lnTo>
                  <a:close/>
                </a:path>
              </a:pathLst>
            </a:custGeom>
            <a:solidFill>
              <a:srgbClr val="0070C0">
                <a:alpha val="8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9"/>
            <p:cNvSpPr/>
            <p:nvPr/>
          </p:nvSpPr>
          <p:spPr>
            <a:xfrm>
              <a:off x="6547315" y="4364431"/>
              <a:ext cx="588120" cy="538326"/>
            </a:xfrm>
            <a:custGeom>
              <a:rect b="b" l="l" r="r" t="t"/>
              <a:pathLst>
                <a:path extrusionOk="0" h="2379" w="2602">
                  <a:moveTo>
                    <a:pt x="2602" y="2379"/>
                  </a:moveTo>
                  <a:cubicBezTo>
                    <a:pt x="1626" y="2379"/>
                    <a:pt x="690" y="1991"/>
                    <a:pt x="0" y="1301"/>
                  </a:cubicBezTo>
                  <a:lnTo>
                    <a:pt x="1301" y="0"/>
                  </a:lnTo>
                  <a:cubicBezTo>
                    <a:pt x="1646" y="345"/>
                    <a:pt x="2114" y="539"/>
                    <a:pt x="2602" y="539"/>
                  </a:cubicBezTo>
                  <a:lnTo>
                    <a:pt x="2602" y="2379"/>
                  </a:lnTo>
                  <a:close/>
                </a:path>
              </a:pathLst>
            </a:custGeom>
            <a:solidFill>
              <a:srgbClr val="0070C0">
                <a:alpha val="6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9"/>
            <p:cNvSpPr/>
            <p:nvPr/>
          </p:nvSpPr>
          <p:spPr>
            <a:xfrm>
              <a:off x="6303326" y="4070094"/>
              <a:ext cx="538326" cy="588673"/>
            </a:xfrm>
            <a:custGeom>
              <a:rect b="b" l="l" r="r" t="t"/>
              <a:pathLst>
                <a:path extrusionOk="0" h="2602" w="2379">
                  <a:moveTo>
                    <a:pt x="1078" y="2602"/>
                  </a:moveTo>
                  <a:cubicBezTo>
                    <a:pt x="388" y="1912"/>
                    <a:pt x="0" y="976"/>
                    <a:pt x="0" y="0"/>
                  </a:cubicBezTo>
                  <a:lnTo>
                    <a:pt x="1840" y="0"/>
                  </a:lnTo>
                  <a:cubicBezTo>
                    <a:pt x="1840" y="488"/>
                    <a:pt x="2034" y="956"/>
                    <a:pt x="2379" y="1301"/>
                  </a:cubicBezTo>
                  <a:lnTo>
                    <a:pt x="1078" y="2602"/>
                  </a:lnTo>
                  <a:close/>
                </a:path>
              </a:pathLst>
            </a:custGeom>
            <a:solidFill>
              <a:srgbClr val="0070C0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9"/>
            <p:cNvSpPr/>
            <p:nvPr/>
          </p:nvSpPr>
          <p:spPr>
            <a:xfrm>
              <a:off x="6796018" y="3730125"/>
              <a:ext cx="679386" cy="6793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9"/>
            <p:cNvSpPr/>
            <p:nvPr/>
          </p:nvSpPr>
          <p:spPr>
            <a:xfrm>
              <a:off x="8388244" y="3236879"/>
              <a:ext cx="588673" cy="538326"/>
            </a:xfrm>
            <a:custGeom>
              <a:rect b="b" l="l" r="r" t="t"/>
              <a:pathLst>
                <a:path extrusionOk="0" h="2379" w="2603">
                  <a:moveTo>
                    <a:pt x="0" y="0"/>
                  </a:moveTo>
                  <a:cubicBezTo>
                    <a:pt x="976" y="0"/>
                    <a:pt x="1912" y="388"/>
                    <a:pt x="2603" y="1078"/>
                  </a:cubicBezTo>
                  <a:lnTo>
                    <a:pt x="1301" y="2379"/>
                  </a:lnTo>
                  <a:cubicBezTo>
                    <a:pt x="956" y="2034"/>
                    <a:pt x="488" y="1840"/>
                    <a:pt x="0" y="18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9"/>
            <p:cNvSpPr/>
            <p:nvPr/>
          </p:nvSpPr>
          <p:spPr>
            <a:xfrm>
              <a:off x="8682580" y="3480868"/>
              <a:ext cx="538326" cy="589226"/>
            </a:xfrm>
            <a:custGeom>
              <a:rect b="b" l="l" r="r" t="t"/>
              <a:pathLst>
                <a:path extrusionOk="0" h="2603" w="2380">
                  <a:moveTo>
                    <a:pt x="1302" y="0"/>
                  </a:moveTo>
                  <a:cubicBezTo>
                    <a:pt x="1992" y="690"/>
                    <a:pt x="2380" y="1627"/>
                    <a:pt x="2380" y="2603"/>
                  </a:cubicBezTo>
                  <a:lnTo>
                    <a:pt x="539" y="2603"/>
                  </a:lnTo>
                  <a:cubicBezTo>
                    <a:pt x="539" y="2115"/>
                    <a:pt x="346" y="1646"/>
                    <a:pt x="0" y="1301"/>
                  </a:cubicBezTo>
                  <a:lnTo>
                    <a:pt x="1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9"/>
            <p:cNvSpPr/>
            <p:nvPr/>
          </p:nvSpPr>
          <p:spPr>
            <a:xfrm>
              <a:off x="7556134" y="3480868"/>
              <a:ext cx="538326" cy="589226"/>
            </a:xfrm>
            <a:custGeom>
              <a:rect b="b" l="l" r="r" t="t"/>
              <a:pathLst>
                <a:path extrusionOk="0" h="2603" w="2379">
                  <a:moveTo>
                    <a:pt x="0" y="2603"/>
                  </a:moveTo>
                  <a:cubicBezTo>
                    <a:pt x="0" y="1627"/>
                    <a:pt x="388" y="690"/>
                    <a:pt x="1078" y="0"/>
                  </a:cubicBezTo>
                  <a:lnTo>
                    <a:pt x="2379" y="1301"/>
                  </a:lnTo>
                  <a:cubicBezTo>
                    <a:pt x="2034" y="1646"/>
                    <a:pt x="1840" y="2115"/>
                    <a:pt x="1840" y="2603"/>
                  </a:cubicBezTo>
                  <a:lnTo>
                    <a:pt x="0" y="2603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9"/>
            <p:cNvSpPr/>
            <p:nvPr/>
          </p:nvSpPr>
          <p:spPr>
            <a:xfrm>
              <a:off x="7800124" y="3236879"/>
              <a:ext cx="588120" cy="538326"/>
            </a:xfrm>
            <a:custGeom>
              <a:rect b="b" l="l" r="r" t="t"/>
              <a:pathLst>
                <a:path extrusionOk="0" h="2379" w="2602">
                  <a:moveTo>
                    <a:pt x="0" y="1078"/>
                  </a:moveTo>
                  <a:cubicBezTo>
                    <a:pt x="690" y="388"/>
                    <a:pt x="1626" y="0"/>
                    <a:pt x="2602" y="0"/>
                  </a:cubicBezTo>
                  <a:lnTo>
                    <a:pt x="2602" y="1840"/>
                  </a:lnTo>
                  <a:cubicBezTo>
                    <a:pt x="2114" y="1840"/>
                    <a:pt x="1646" y="2034"/>
                    <a:pt x="1301" y="2379"/>
                  </a:cubicBezTo>
                  <a:lnTo>
                    <a:pt x="0" y="1078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8048827" y="3730125"/>
              <a:ext cx="679386" cy="6793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9"/>
            <p:cNvSpPr/>
            <p:nvPr/>
          </p:nvSpPr>
          <p:spPr>
            <a:xfrm>
              <a:off x="9933697" y="4070094"/>
              <a:ext cx="538326" cy="588673"/>
            </a:xfrm>
            <a:custGeom>
              <a:rect b="b" l="l" r="r" t="t"/>
              <a:pathLst>
                <a:path extrusionOk="0" h="2602" w="2380">
                  <a:moveTo>
                    <a:pt x="2380" y="0"/>
                  </a:moveTo>
                  <a:cubicBezTo>
                    <a:pt x="2380" y="976"/>
                    <a:pt x="1992" y="1912"/>
                    <a:pt x="1302" y="2602"/>
                  </a:cubicBezTo>
                  <a:lnTo>
                    <a:pt x="0" y="1301"/>
                  </a:lnTo>
                  <a:cubicBezTo>
                    <a:pt x="346" y="956"/>
                    <a:pt x="539" y="488"/>
                    <a:pt x="539" y="0"/>
                  </a:cubicBezTo>
                  <a:lnTo>
                    <a:pt x="2380" y="0"/>
                  </a:lnTo>
                  <a:close/>
                </a:path>
              </a:pathLst>
            </a:custGeom>
            <a:solidFill>
              <a:srgbClr val="B6BA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9"/>
            <p:cNvSpPr/>
            <p:nvPr/>
          </p:nvSpPr>
          <p:spPr>
            <a:xfrm>
              <a:off x="9639361" y="4364431"/>
              <a:ext cx="588673" cy="538326"/>
            </a:xfrm>
            <a:custGeom>
              <a:rect b="b" l="l" r="r" t="t"/>
              <a:pathLst>
                <a:path extrusionOk="0" h="2379" w="2603">
                  <a:moveTo>
                    <a:pt x="2603" y="1301"/>
                  </a:moveTo>
                  <a:cubicBezTo>
                    <a:pt x="1912" y="1991"/>
                    <a:pt x="976" y="2379"/>
                    <a:pt x="0" y="2379"/>
                  </a:cubicBezTo>
                  <a:lnTo>
                    <a:pt x="0" y="539"/>
                  </a:lnTo>
                  <a:cubicBezTo>
                    <a:pt x="488" y="539"/>
                    <a:pt x="956" y="345"/>
                    <a:pt x="1301" y="0"/>
                  </a:cubicBezTo>
                  <a:lnTo>
                    <a:pt x="2603" y="1301"/>
                  </a:lnTo>
                  <a:close/>
                </a:path>
              </a:pathLst>
            </a:custGeom>
            <a:solidFill>
              <a:srgbClr val="B6BABC">
                <a:alpha val="8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9"/>
            <p:cNvSpPr/>
            <p:nvPr/>
          </p:nvSpPr>
          <p:spPr>
            <a:xfrm>
              <a:off x="9051241" y="4364431"/>
              <a:ext cx="588120" cy="538326"/>
            </a:xfrm>
            <a:custGeom>
              <a:rect b="b" l="l" r="r" t="t"/>
              <a:pathLst>
                <a:path extrusionOk="0" h="2379" w="2602">
                  <a:moveTo>
                    <a:pt x="2602" y="2379"/>
                  </a:moveTo>
                  <a:cubicBezTo>
                    <a:pt x="1626" y="2379"/>
                    <a:pt x="690" y="1991"/>
                    <a:pt x="0" y="1301"/>
                  </a:cubicBezTo>
                  <a:lnTo>
                    <a:pt x="1301" y="0"/>
                  </a:lnTo>
                  <a:cubicBezTo>
                    <a:pt x="1646" y="345"/>
                    <a:pt x="2114" y="539"/>
                    <a:pt x="2602" y="539"/>
                  </a:cubicBezTo>
                  <a:lnTo>
                    <a:pt x="2602" y="2379"/>
                  </a:lnTo>
                  <a:close/>
                </a:path>
              </a:pathLst>
            </a:custGeom>
            <a:solidFill>
              <a:srgbClr val="B6BABC">
                <a:alpha val="6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9"/>
            <p:cNvSpPr/>
            <p:nvPr/>
          </p:nvSpPr>
          <p:spPr>
            <a:xfrm>
              <a:off x="8807252" y="4070094"/>
              <a:ext cx="538326" cy="588673"/>
            </a:xfrm>
            <a:custGeom>
              <a:rect b="b" l="l" r="r" t="t"/>
              <a:pathLst>
                <a:path extrusionOk="0" h="2602" w="2379">
                  <a:moveTo>
                    <a:pt x="1078" y="2602"/>
                  </a:moveTo>
                  <a:cubicBezTo>
                    <a:pt x="388" y="1912"/>
                    <a:pt x="0" y="976"/>
                    <a:pt x="0" y="0"/>
                  </a:cubicBezTo>
                  <a:lnTo>
                    <a:pt x="1840" y="0"/>
                  </a:lnTo>
                  <a:cubicBezTo>
                    <a:pt x="1840" y="488"/>
                    <a:pt x="2034" y="956"/>
                    <a:pt x="2379" y="1301"/>
                  </a:cubicBezTo>
                  <a:lnTo>
                    <a:pt x="1078" y="2602"/>
                  </a:lnTo>
                  <a:close/>
                </a:path>
              </a:pathLst>
            </a:custGeom>
            <a:solidFill>
              <a:srgbClr val="B6BABC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9"/>
            <p:cNvSpPr/>
            <p:nvPr/>
          </p:nvSpPr>
          <p:spPr>
            <a:xfrm>
              <a:off x="9299945" y="3730125"/>
              <a:ext cx="679386" cy="6793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p29"/>
          <p:cNvSpPr txBox="1"/>
          <p:nvPr/>
        </p:nvSpPr>
        <p:spPr>
          <a:xfrm>
            <a:off x="370538" y="1980496"/>
            <a:ext cx="288386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1. The Block Strategy:</a:t>
            </a:r>
            <a:endParaRPr b="0" i="0" sz="12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Using all means available to inhibit the disruptor. </a:t>
            </a:r>
            <a:b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These means can include </a:t>
            </a:r>
            <a:b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claiming patent or </a:t>
            </a:r>
            <a:b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copyright infringement.</a:t>
            </a:r>
            <a:endParaRPr/>
          </a:p>
        </p:txBody>
      </p:sp>
      <p:sp>
        <p:nvSpPr>
          <p:cNvPr id="1085" name="Google Shape;1085;p29"/>
          <p:cNvSpPr txBox="1"/>
          <p:nvPr/>
        </p:nvSpPr>
        <p:spPr>
          <a:xfrm>
            <a:off x="3660509" y="1980496"/>
            <a:ext cx="260927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3. The Milk Strategy:</a:t>
            </a:r>
            <a:endParaRPr b="0" i="0" sz="12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Extracting the most value from vulnerable business, while preparing for the inevitable disruption.</a:t>
            </a:r>
            <a:endParaRPr/>
          </a:p>
        </p:txBody>
      </p:sp>
      <p:sp>
        <p:nvSpPr>
          <p:cNvPr id="1086" name="Google Shape;1086;p29"/>
          <p:cNvSpPr txBox="1"/>
          <p:nvPr/>
        </p:nvSpPr>
        <p:spPr>
          <a:xfrm>
            <a:off x="2035524" y="5048058"/>
            <a:ext cx="300977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2. Invest in Disruption: </a:t>
            </a: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Investing in the disruptive threat, technologies, human capabilities or acquiring companies with these traits.</a:t>
            </a:r>
            <a:endParaRPr/>
          </a:p>
        </p:txBody>
      </p:sp>
      <p:sp>
        <p:nvSpPr>
          <p:cNvPr id="1087" name="Google Shape;1087;p29"/>
          <p:cNvSpPr txBox="1"/>
          <p:nvPr/>
        </p:nvSpPr>
        <p:spPr>
          <a:xfrm>
            <a:off x="5106892" y="5048058"/>
            <a:ext cx="2806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4. Disrupt the Current Business Strategy: </a:t>
            </a:r>
            <a:b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Launching a new product or service that competes directly with the disruptor.</a:t>
            </a:r>
            <a:endParaRPr/>
          </a:p>
        </p:txBody>
      </p:sp>
      <p:sp>
        <p:nvSpPr>
          <p:cNvPr id="1088" name="Google Shape;1088;p29"/>
          <p:cNvSpPr txBox="1"/>
          <p:nvPr/>
        </p:nvSpPr>
        <p:spPr>
          <a:xfrm>
            <a:off x="6649866" y="1980496"/>
            <a:ext cx="237266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5. Retreat into a Strategic Niche: </a:t>
            </a:r>
            <a:b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Focusing on a profitable niche segment where disruption is less likely to occur.</a:t>
            </a:r>
            <a:endParaRPr/>
          </a:p>
        </p:txBody>
      </p:sp>
      <p:sp>
        <p:nvSpPr>
          <p:cNvPr id="1089" name="Google Shape;1089;p29"/>
          <p:cNvSpPr txBox="1"/>
          <p:nvPr/>
        </p:nvSpPr>
        <p:spPr>
          <a:xfrm>
            <a:off x="7974595" y="5048058"/>
            <a:ext cx="321466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6. Redefine the core Strategy: </a:t>
            </a:r>
            <a:b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Building an entirely new business model, often in an adjacent industry where it is possible to leverage existing knowledge.</a:t>
            </a:r>
            <a:endParaRPr/>
          </a:p>
        </p:txBody>
      </p:sp>
      <p:sp>
        <p:nvSpPr>
          <p:cNvPr id="1090" name="Google Shape;1090;p29"/>
          <p:cNvSpPr txBox="1"/>
          <p:nvPr/>
        </p:nvSpPr>
        <p:spPr>
          <a:xfrm>
            <a:off x="9521458" y="1980496"/>
            <a:ext cx="219242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7. The Exit Strategy: </a:t>
            </a:r>
            <a:b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Exiting the business entirely and returning capital to investors, ideally through a sale of the business.</a:t>
            </a:r>
            <a:endParaRPr/>
          </a:p>
        </p:txBody>
      </p:sp>
      <p:pic>
        <p:nvPicPr>
          <p:cNvPr descr="A close up of a logo&#10;&#10;Description automatically generated" id="1091" name="Google Shape;10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803" y="3918169"/>
            <a:ext cx="447927" cy="447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092" name="Google Shape;109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7308" y="3889020"/>
            <a:ext cx="470812" cy="470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rawing of a cartoon character&#10;&#10;Description automatically generated" id="1093" name="Google Shape;109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7931" y="3892214"/>
            <a:ext cx="498703" cy="498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&#10;&#10;Description automatically generated" id="1094" name="Google Shape;109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2832" y="3896923"/>
            <a:ext cx="503680" cy="503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095" name="Google Shape;109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6689" y="3893231"/>
            <a:ext cx="542301" cy="542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096" name="Google Shape;109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80449" y="3844950"/>
            <a:ext cx="593230" cy="593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097" name="Google Shape;1097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28457" y="3857163"/>
            <a:ext cx="543838" cy="543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"/>
          <p:cNvSpPr txBox="1"/>
          <p:nvPr>
            <p:ph type="ctrTitle"/>
          </p:nvPr>
        </p:nvSpPr>
        <p:spPr>
          <a:xfrm>
            <a:off x="399429" y="2489925"/>
            <a:ext cx="3419955" cy="13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6" name="Google Shape;316;p3"/>
          <p:cNvSpPr txBox="1"/>
          <p:nvPr>
            <p:ph idx="1" type="subTitle"/>
          </p:nvPr>
        </p:nvSpPr>
        <p:spPr>
          <a:xfrm>
            <a:off x="429580" y="4326181"/>
            <a:ext cx="3419955" cy="14232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17" name="Google Shape;3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"/>
          <p:cNvSpPr/>
          <p:nvPr/>
        </p:nvSpPr>
        <p:spPr>
          <a:xfrm>
            <a:off x="572410" y="3479841"/>
            <a:ext cx="1782493" cy="59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925" y="1396956"/>
            <a:ext cx="779078" cy="37240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"/>
          <p:cNvSpPr txBox="1"/>
          <p:nvPr/>
        </p:nvSpPr>
        <p:spPr>
          <a:xfrm>
            <a:off x="572410" y="2088004"/>
            <a:ext cx="5033964" cy="1276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b="1"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การประชุมสัมมนารับฟังความคิดเห็น</a:t>
            </a:r>
            <a:br>
              <a:rPr b="1"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ต่อแผนแม่บทด้านโครงสร้างพื้นฐานเทคโนโลยีดิจิทัล </a:t>
            </a:r>
            <a:br>
              <a:rPr b="1"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ระยะ 5 ปี และระยะ 10 ปี </a:t>
            </a:r>
            <a:endParaRPr sz="32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21" name="Google Shape;321;p3"/>
          <p:cNvSpPr txBox="1"/>
          <p:nvPr/>
        </p:nvSpPr>
        <p:spPr>
          <a:xfrm>
            <a:off x="644925" y="3729831"/>
            <a:ext cx="3419955" cy="256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b="1" i="1" lang="th-TH" sz="2400">
                <a:solidFill>
                  <a:schemeClr val="accent5"/>
                </a:solidFill>
                <a:latin typeface="Sarabun"/>
                <a:ea typeface="Sarabun"/>
                <a:cs typeface="Sarabun"/>
                <a:sym typeface="Sarabun"/>
              </a:rPr>
              <a:t>23 ธันวาคม 2562</a:t>
            </a:r>
            <a:endParaRPr/>
          </a:p>
        </p:txBody>
      </p:sp>
      <p:pic>
        <p:nvPicPr>
          <p:cNvPr descr="Image result for กระทรวงดิจิทัลเพื่อเศรษฐกิจและสังคม" id="322" name="Google Shape;3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2630" y="1048810"/>
            <a:ext cx="813551" cy="819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à¸ªà¸à¸. logo ONDE" id="323" name="Google Shape;32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94808" y="1208487"/>
            <a:ext cx="1135619" cy="59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0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th-TH"/>
              <a:t>The relevant data to 5G development in Thailand in all industry verticals will be systematically collected by means of “Thailand 5G Development Tracker”.</a:t>
            </a:r>
            <a:endParaRPr/>
          </a:p>
        </p:txBody>
      </p:sp>
      <p:grpSp>
        <p:nvGrpSpPr>
          <p:cNvPr id="1103" name="Google Shape;1103;p30"/>
          <p:cNvGrpSpPr/>
          <p:nvPr/>
        </p:nvGrpSpPr>
        <p:grpSpPr>
          <a:xfrm>
            <a:off x="629789" y="1642310"/>
            <a:ext cx="4404193" cy="3958388"/>
            <a:chOff x="0" y="0"/>
            <a:chExt cx="4404193" cy="3958388"/>
          </a:xfrm>
        </p:grpSpPr>
        <p:sp>
          <p:nvSpPr>
            <p:cNvPr id="1104" name="Google Shape;1104;p30"/>
            <p:cNvSpPr/>
            <p:nvPr/>
          </p:nvSpPr>
          <p:spPr>
            <a:xfrm>
              <a:off x="1642243" y="0"/>
              <a:ext cx="1119705" cy="1021152"/>
            </a:xfrm>
            <a:prstGeom prst="trapezoid">
              <a:avLst>
                <a:gd fmla="val 58298" name="adj"/>
              </a:avLst>
            </a:prstGeom>
            <a:solidFill>
              <a:srgbClr val="002060"/>
            </a:solidFill>
            <a:ln cap="flat" cmpd="sng" w="254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0"/>
            <p:cNvSpPr txBox="1"/>
            <p:nvPr/>
          </p:nvSpPr>
          <p:spPr>
            <a:xfrm>
              <a:off x="2015478" y="340384"/>
              <a:ext cx="373235" cy="6807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b="1" lang="th-TH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1225513" y="1021152"/>
              <a:ext cx="1953166" cy="734309"/>
            </a:xfrm>
            <a:prstGeom prst="trapezoid">
              <a:avLst>
                <a:gd fmla="val 58298" name="adj"/>
              </a:avLst>
            </a:prstGeom>
            <a:solidFill>
              <a:srgbClr val="B6BABC"/>
            </a:solidFill>
            <a:ln cap="flat" cmpd="sng" w="254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 txBox="1"/>
            <p:nvPr/>
          </p:nvSpPr>
          <p:spPr>
            <a:xfrm>
              <a:off x="1852709" y="1186222"/>
              <a:ext cx="698773" cy="5692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b="1" lang="th-TH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  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817008" y="1755461"/>
              <a:ext cx="2770175" cy="734309"/>
            </a:xfrm>
            <a:prstGeom prst="trapezoid">
              <a:avLst>
                <a:gd fmla="val 58298" name="adj"/>
              </a:avLst>
            </a:prstGeom>
            <a:solidFill>
              <a:srgbClr val="3987F6"/>
            </a:solidFill>
            <a:ln cap="flat" cmpd="sng" w="254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 txBox="1"/>
            <p:nvPr/>
          </p:nvSpPr>
          <p:spPr>
            <a:xfrm>
              <a:off x="1587181" y="1871847"/>
              <a:ext cx="1229829" cy="617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b="1" lang="th-TH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  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408504" y="2489770"/>
              <a:ext cx="3587184" cy="734309"/>
            </a:xfrm>
            <a:prstGeom prst="trapezoid">
              <a:avLst>
                <a:gd fmla="val 58298" name="adj"/>
              </a:avLst>
            </a:prstGeom>
            <a:solidFill>
              <a:srgbClr val="D9DCDE"/>
            </a:solidFill>
            <a:ln cap="flat" cmpd="sng" w="254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 txBox="1"/>
            <p:nvPr/>
          </p:nvSpPr>
          <p:spPr>
            <a:xfrm>
              <a:off x="1321653" y="2579648"/>
              <a:ext cx="1760885" cy="6444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b="1" lang="th-TH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  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0" y="3224079"/>
              <a:ext cx="4404193" cy="734309"/>
            </a:xfrm>
            <a:prstGeom prst="trapezoid">
              <a:avLst>
                <a:gd fmla="val 58298" name="adj"/>
              </a:avLst>
            </a:prstGeom>
            <a:solidFill>
              <a:srgbClr val="053478"/>
            </a:solidFill>
            <a:ln cap="flat" cmpd="sng" w="254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 txBox="1"/>
            <p:nvPr/>
          </p:nvSpPr>
          <p:spPr>
            <a:xfrm>
              <a:off x="1056125" y="3297284"/>
              <a:ext cx="2291941" cy="6611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b="1" lang="th-TH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  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30"/>
          <p:cNvSpPr/>
          <p:nvPr/>
        </p:nvSpPr>
        <p:spPr>
          <a:xfrm>
            <a:off x="5483933" y="1908119"/>
            <a:ext cx="504055" cy="504000"/>
          </a:xfrm>
          <a:prstGeom prst="ellipse">
            <a:avLst/>
          </a:prstGeom>
          <a:solidFill>
            <a:srgbClr val="002060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30"/>
          <p:cNvSpPr/>
          <p:nvPr/>
        </p:nvSpPr>
        <p:spPr>
          <a:xfrm>
            <a:off x="5483933" y="2699086"/>
            <a:ext cx="504055" cy="504000"/>
          </a:xfrm>
          <a:prstGeom prst="ellipse">
            <a:avLst/>
          </a:prstGeom>
          <a:solidFill>
            <a:srgbClr val="B6BABC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30"/>
          <p:cNvSpPr/>
          <p:nvPr/>
        </p:nvSpPr>
        <p:spPr>
          <a:xfrm>
            <a:off x="5483933" y="3468773"/>
            <a:ext cx="504055" cy="504000"/>
          </a:xfrm>
          <a:prstGeom prst="ellipse">
            <a:avLst/>
          </a:prstGeom>
          <a:solidFill>
            <a:srgbClr val="3987F6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30"/>
          <p:cNvSpPr/>
          <p:nvPr/>
        </p:nvSpPr>
        <p:spPr>
          <a:xfrm>
            <a:off x="5483933" y="4210690"/>
            <a:ext cx="504055" cy="504000"/>
          </a:xfrm>
          <a:prstGeom prst="ellipse">
            <a:avLst/>
          </a:prstGeom>
          <a:solidFill>
            <a:srgbClr val="D9DCDE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30"/>
          <p:cNvSpPr/>
          <p:nvPr/>
        </p:nvSpPr>
        <p:spPr>
          <a:xfrm>
            <a:off x="5483933" y="4985422"/>
            <a:ext cx="504055" cy="504000"/>
          </a:xfrm>
          <a:prstGeom prst="ellipse">
            <a:avLst/>
          </a:prstGeom>
          <a:solidFill>
            <a:srgbClr val="053478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9" name="Google Shape;1119;p30"/>
          <p:cNvCxnSpPr/>
          <p:nvPr/>
        </p:nvCxnSpPr>
        <p:spPr>
          <a:xfrm>
            <a:off x="3359697" y="2160119"/>
            <a:ext cx="2016224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dot"/>
            <a:round/>
            <a:headEnd len="med" w="med" type="oval"/>
            <a:tailEnd len="med" w="med" type="triangle"/>
          </a:ln>
        </p:spPr>
      </p:cxnSp>
      <p:cxnSp>
        <p:nvCxnSpPr>
          <p:cNvPr id="1120" name="Google Shape;1120;p30"/>
          <p:cNvCxnSpPr/>
          <p:nvPr/>
        </p:nvCxnSpPr>
        <p:spPr>
          <a:xfrm>
            <a:off x="3719737" y="2951086"/>
            <a:ext cx="1656184" cy="0"/>
          </a:xfrm>
          <a:prstGeom prst="straightConnector1">
            <a:avLst/>
          </a:prstGeom>
          <a:noFill/>
          <a:ln cap="flat" cmpd="sng" w="19050">
            <a:solidFill>
              <a:srgbClr val="B6BABC"/>
            </a:solidFill>
            <a:prstDash val="dot"/>
            <a:round/>
            <a:headEnd len="med" w="med" type="oval"/>
            <a:tailEnd len="med" w="med" type="triangle"/>
          </a:ln>
        </p:spPr>
      </p:cxnSp>
      <p:cxnSp>
        <p:nvCxnSpPr>
          <p:cNvPr id="1121" name="Google Shape;1121;p30"/>
          <p:cNvCxnSpPr/>
          <p:nvPr/>
        </p:nvCxnSpPr>
        <p:spPr>
          <a:xfrm>
            <a:off x="4079777" y="3694421"/>
            <a:ext cx="1296144" cy="0"/>
          </a:xfrm>
          <a:prstGeom prst="straightConnector1">
            <a:avLst/>
          </a:prstGeom>
          <a:noFill/>
          <a:ln cap="flat" cmpd="sng" w="19050">
            <a:solidFill>
              <a:srgbClr val="3987F6"/>
            </a:solidFill>
            <a:prstDash val="dot"/>
            <a:round/>
            <a:headEnd len="med" w="med" type="oval"/>
            <a:tailEnd len="med" w="med" type="triangle"/>
          </a:ln>
        </p:spPr>
      </p:cxnSp>
      <p:cxnSp>
        <p:nvCxnSpPr>
          <p:cNvPr id="1122" name="Google Shape;1122;p30"/>
          <p:cNvCxnSpPr/>
          <p:nvPr/>
        </p:nvCxnSpPr>
        <p:spPr>
          <a:xfrm>
            <a:off x="4475921" y="4462690"/>
            <a:ext cx="900000" cy="0"/>
          </a:xfrm>
          <a:prstGeom prst="straightConnector1">
            <a:avLst/>
          </a:prstGeom>
          <a:noFill/>
          <a:ln cap="flat" cmpd="sng" w="19050">
            <a:solidFill>
              <a:srgbClr val="D9DCDE"/>
            </a:solidFill>
            <a:prstDash val="dot"/>
            <a:round/>
            <a:headEnd len="med" w="med" type="oval"/>
            <a:tailEnd len="med" w="med" type="triangle"/>
          </a:ln>
        </p:spPr>
      </p:cxnSp>
      <p:cxnSp>
        <p:nvCxnSpPr>
          <p:cNvPr id="1123" name="Google Shape;1123;p30"/>
          <p:cNvCxnSpPr/>
          <p:nvPr/>
        </p:nvCxnSpPr>
        <p:spPr>
          <a:xfrm>
            <a:off x="4871865" y="5237422"/>
            <a:ext cx="504056" cy="0"/>
          </a:xfrm>
          <a:prstGeom prst="straightConnector1">
            <a:avLst/>
          </a:prstGeom>
          <a:noFill/>
          <a:ln cap="flat" cmpd="sng" w="19050">
            <a:solidFill>
              <a:srgbClr val="053478"/>
            </a:solidFill>
            <a:prstDash val="dot"/>
            <a:round/>
            <a:headEnd len="med" w="med" type="oval"/>
            <a:tailEnd len="med" w="med" type="triangle"/>
          </a:ln>
        </p:spPr>
      </p:cxnSp>
      <p:grpSp>
        <p:nvGrpSpPr>
          <p:cNvPr id="1124" name="Google Shape;1124;p30"/>
          <p:cNvGrpSpPr/>
          <p:nvPr/>
        </p:nvGrpSpPr>
        <p:grpSpPr>
          <a:xfrm>
            <a:off x="6216100" y="1816770"/>
            <a:ext cx="2496454" cy="737773"/>
            <a:chOff x="1472558" y="967782"/>
            <a:chExt cx="2765965" cy="737773"/>
          </a:xfrm>
        </p:grpSpPr>
        <p:sp>
          <p:nvSpPr>
            <p:cNvPr id="1125" name="Google Shape;1125;p30"/>
            <p:cNvSpPr txBox="1"/>
            <p:nvPr/>
          </p:nvSpPr>
          <p:spPr>
            <a:xfrm>
              <a:off x="1472558" y="1182335"/>
              <a:ext cx="27659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buFont typeface="Sarabun"/>
                <a:buNone/>
              </a:pPr>
              <a:r>
                <a:rPr b="0" i="0" lang="th-TH" sz="14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ส่งเสริมให้เกิดการพัฒนาโครงข่ายอินเทอร์เน็ตบรอดแบนด์ของประเทศ</a:t>
              </a:r>
              <a:endParaRPr b="0" i="0" sz="10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126" name="Google Shape;1126;p30"/>
            <p:cNvSpPr txBox="1"/>
            <p:nvPr/>
          </p:nvSpPr>
          <p:spPr>
            <a:xfrm>
              <a:off x="1472558" y="967782"/>
              <a:ext cx="276596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600"/>
                <a:buFont typeface="Sarabun"/>
                <a:buNone/>
              </a:pPr>
              <a:r>
                <a:rPr b="1" i="0" lang="th-TH" sz="16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กลยุทธ์ที่ 1</a:t>
              </a:r>
              <a:endParaRPr b="1" i="0" sz="11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1127" name="Google Shape;1127;p30"/>
          <p:cNvGrpSpPr/>
          <p:nvPr/>
        </p:nvGrpSpPr>
        <p:grpSpPr>
          <a:xfrm>
            <a:off x="6216099" y="2666260"/>
            <a:ext cx="2830257" cy="563584"/>
            <a:chOff x="1472558" y="1034250"/>
            <a:chExt cx="2765965" cy="563584"/>
          </a:xfrm>
        </p:grpSpPr>
        <p:sp>
          <p:nvSpPr>
            <p:cNvPr id="1128" name="Google Shape;1128;p30"/>
            <p:cNvSpPr txBox="1"/>
            <p:nvPr/>
          </p:nvSpPr>
          <p:spPr>
            <a:xfrm>
              <a:off x="1472558" y="1290057"/>
              <a:ext cx="27659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buFont typeface="Sarabun"/>
                <a:buNone/>
              </a:pPr>
              <a:r>
                <a:rPr b="0" i="0" lang="th-TH" sz="14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พัฒนาโครงข่ายแพร่ภาพโทรทัศน์และกระจายเสียงวิทยุ</a:t>
              </a:r>
              <a:endParaRPr b="0" i="0" sz="10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129" name="Google Shape;1129;p30"/>
            <p:cNvSpPr txBox="1"/>
            <p:nvPr/>
          </p:nvSpPr>
          <p:spPr>
            <a:xfrm>
              <a:off x="1472558" y="1034250"/>
              <a:ext cx="276596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600"/>
                <a:buFont typeface="Sarabun"/>
                <a:buNone/>
              </a:pPr>
              <a:r>
                <a:rPr b="1" i="0" lang="th-TH" sz="16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กลยุทธ์ที่ 2</a:t>
              </a:r>
              <a:endParaRPr b="1" i="0" sz="11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1130" name="Google Shape;1130;p30"/>
          <p:cNvGrpSpPr/>
          <p:nvPr/>
        </p:nvGrpSpPr>
        <p:grpSpPr>
          <a:xfrm>
            <a:off x="6216099" y="3372128"/>
            <a:ext cx="2830257" cy="737773"/>
            <a:chOff x="1472558" y="967782"/>
            <a:chExt cx="2765965" cy="737773"/>
          </a:xfrm>
        </p:grpSpPr>
        <p:sp>
          <p:nvSpPr>
            <p:cNvPr id="1131" name="Google Shape;1131;p30"/>
            <p:cNvSpPr txBox="1"/>
            <p:nvPr/>
          </p:nvSpPr>
          <p:spPr>
            <a:xfrm>
              <a:off x="1472558" y="1182335"/>
              <a:ext cx="27659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buFont typeface="Sarabun"/>
                <a:buNone/>
              </a:pPr>
              <a:r>
                <a:rPr b="0" i="0" lang="th-TH" sz="14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ส่งเสริมการบริหารจัดการโครงสร้างพื้นฐานเทคโนโลยีด้านดาวเทียม และการใช้งานบริการดาวเทียมรูปแบบใหม่</a:t>
              </a:r>
              <a:endParaRPr b="0" i="0" sz="10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132" name="Google Shape;1132;p30"/>
            <p:cNvSpPr txBox="1"/>
            <p:nvPr/>
          </p:nvSpPr>
          <p:spPr>
            <a:xfrm>
              <a:off x="1472558" y="967782"/>
              <a:ext cx="276596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600"/>
                <a:buFont typeface="Sarabun"/>
                <a:buNone/>
              </a:pPr>
              <a:r>
                <a:rPr b="1" i="0" lang="th-TH" sz="16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กลยุทธ์ที่ 3</a:t>
              </a:r>
              <a:endParaRPr b="1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3" name="Google Shape;1133;p30"/>
          <p:cNvGrpSpPr/>
          <p:nvPr/>
        </p:nvGrpSpPr>
        <p:grpSpPr>
          <a:xfrm>
            <a:off x="6216099" y="4116694"/>
            <a:ext cx="2830257" cy="737773"/>
            <a:chOff x="1472558" y="967782"/>
            <a:chExt cx="2765965" cy="737773"/>
          </a:xfrm>
        </p:grpSpPr>
        <p:sp>
          <p:nvSpPr>
            <p:cNvPr id="1134" name="Google Shape;1134;p30"/>
            <p:cNvSpPr txBox="1"/>
            <p:nvPr/>
          </p:nvSpPr>
          <p:spPr>
            <a:xfrm>
              <a:off x="1472558" y="1182335"/>
              <a:ext cx="27659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buFont typeface="Sarabun"/>
                <a:buNone/>
              </a:pPr>
              <a:r>
                <a:rPr b="0" i="0" lang="th-TH" sz="14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สนับสนุนการดำเนินการจัดสรรคลื่นความถี่สำหรับโครงสร้างพื้นฐานเทคโนโลยีดิจิทัลให้เกิดประโยชน์สูงสุด</a:t>
              </a:r>
              <a:endPara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0"/>
            <p:cNvSpPr txBox="1"/>
            <p:nvPr/>
          </p:nvSpPr>
          <p:spPr>
            <a:xfrm>
              <a:off x="1472558" y="967782"/>
              <a:ext cx="276596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600"/>
                <a:buFont typeface="Sarabun"/>
                <a:buNone/>
              </a:pPr>
              <a:r>
                <a:rPr b="1" i="0" lang="th-TH" sz="16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กลยุทธ์ที่ 4</a:t>
              </a:r>
              <a:endParaRPr b="1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6" name="Google Shape;1136;p30"/>
          <p:cNvGrpSpPr/>
          <p:nvPr/>
        </p:nvGrpSpPr>
        <p:grpSpPr>
          <a:xfrm>
            <a:off x="6233132" y="4932333"/>
            <a:ext cx="2830257" cy="543104"/>
            <a:chOff x="1472558" y="956726"/>
            <a:chExt cx="2765965" cy="543104"/>
          </a:xfrm>
        </p:grpSpPr>
        <p:sp>
          <p:nvSpPr>
            <p:cNvPr id="1137" name="Google Shape;1137;p30"/>
            <p:cNvSpPr txBox="1"/>
            <p:nvPr/>
          </p:nvSpPr>
          <p:spPr>
            <a:xfrm>
              <a:off x="1472558" y="1192053"/>
              <a:ext cx="27659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buFont typeface="Sarabun"/>
                <a:buNone/>
              </a:pPr>
              <a:r>
                <a:rPr b="0" i="0" lang="th-TH" sz="14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ส่งเสริมการใช้งานโครงสร้างพื้นฐานร่วมกัน</a:t>
              </a:r>
              <a:endPara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0"/>
            <p:cNvSpPr txBox="1"/>
            <p:nvPr/>
          </p:nvSpPr>
          <p:spPr>
            <a:xfrm>
              <a:off x="1472558" y="956726"/>
              <a:ext cx="276596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600"/>
                <a:buFont typeface="Sarabun"/>
                <a:buNone/>
              </a:pPr>
              <a:r>
                <a:rPr b="1" i="0" lang="th-TH" sz="16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กลยุทธ์ที่ 5</a:t>
              </a:r>
              <a:endParaRPr b="1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9" name="Google Shape;1139;p30"/>
          <p:cNvSpPr/>
          <p:nvPr/>
        </p:nvSpPr>
        <p:spPr>
          <a:xfrm>
            <a:off x="8940664" y="1697954"/>
            <a:ext cx="2908436" cy="4045638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ยุทธศาสตร์ที่ 1 : การพัฒนาโครงสร้างพื้นฐานเทคโนโลยีดิจิทัลด้านการติดต่อสื่อสาร แพร่เสียง และแพร่ภาพ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ภาพรวม</a:t>
            </a:r>
            <a:endParaRPr b="1" i="0" sz="18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มุ่ง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พัฒนาโครงสร้างพื้นฐานเทคโนโลยีดิจิทัลด้านการติดต่อสื่อสาร แพร่เสียง และแพร่ภาพ ให้เข้าถึงและครอบคลุมทั่วทุกพื้นที่ของประเทศ</a:t>
            </a: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ทั้งตัวเมือง พื้นที่ชนบท และพื้นที่ชายขอบที่ห่างไกล 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เพื่อส่งเสริมและสนับสนุนให้เกิดการประยุกต์ใช้และการใช้ประโยชน์</a:t>
            </a: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จากโครงสร้างพื้นฐานเทคโนโลยีดิจิทัลเหล่านั้น และนำไปสู่การพัฒนาเศรษฐกิจและสังคมดิจิทัล</a:t>
            </a:r>
            <a:endParaRPr/>
          </a:p>
        </p:txBody>
      </p:sp>
      <p:pic>
        <p:nvPicPr>
          <p:cNvPr id="1140" name="Google Shape;11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032" y="2021619"/>
            <a:ext cx="276999" cy="2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5321" y="2769068"/>
            <a:ext cx="321278" cy="321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8169" y="3584383"/>
            <a:ext cx="282862" cy="28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13314" y="4321047"/>
            <a:ext cx="283285" cy="28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75321" y="5048958"/>
            <a:ext cx="321278" cy="32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1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ตัวอย่างการดำเนินโครงการพัฒนาศักยภาพนวัตกรรมองค์กรของบริษัทนวัตกรรมในประเทศไทย โดยวิเคราะห์ เปรียบเทียบ และเสนอแนะแนวทางการพัฒนาและยกระดับศักยภาพนวัตกรรมองค์กรในระดับอุตสาหกรรม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150" name="Google Shape;1150;p31"/>
          <p:cNvSpPr txBox="1"/>
          <p:nvPr/>
        </p:nvSpPr>
        <p:spPr>
          <a:xfrm>
            <a:off x="626397" y="1991684"/>
            <a:ext cx="1663017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ระดับยุทธศาสตร์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(Strategy Level)</a:t>
            </a:r>
            <a:endParaRPr/>
          </a:p>
        </p:txBody>
      </p:sp>
      <p:sp>
        <p:nvSpPr>
          <p:cNvPr id="1151" name="Google Shape;1151;p31"/>
          <p:cNvSpPr txBox="1"/>
          <p:nvPr/>
        </p:nvSpPr>
        <p:spPr>
          <a:xfrm>
            <a:off x="2398830" y="1991684"/>
            <a:ext cx="1663018" cy="6463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ระดับปฏิบัติการ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(Operation Level)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52" name="Google Shape;1152;p31"/>
          <p:cNvSpPr txBox="1"/>
          <p:nvPr/>
        </p:nvSpPr>
        <p:spPr>
          <a:xfrm>
            <a:off x="4171264" y="1991684"/>
            <a:ext cx="1663019" cy="646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ระดับสนับสนุน 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(Foundation Level)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53" name="Google Shape;1153;p31"/>
          <p:cNvSpPr txBox="1"/>
          <p:nvPr/>
        </p:nvSpPr>
        <p:spPr>
          <a:xfrm>
            <a:off x="381000" y="1646196"/>
            <a:ext cx="5715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โมเดลพัฒนาศักยภาพนวัตกรรมองค์กร (INNOVATIVE ORGANIZATION MODEL)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54" name="Google Shape;1154;p31"/>
          <p:cNvSpPr txBox="1"/>
          <p:nvPr/>
        </p:nvSpPr>
        <p:spPr>
          <a:xfrm>
            <a:off x="2398829" y="2654147"/>
            <a:ext cx="1663019" cy="1200329"/>
          </a:xfrm>
          <a:prstGeom prst="rect">
            <a:avLst/>
          </a:prstGeom>
          <a:solidFill>
            <a:srgbClr val="BCCEF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มิติด้านกระบวนการ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มิติด้านผลิตผล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55" name="Google Shape;1155;p31"/>
          <p:cNvSpPr txBox="1"/>
          <p:nvPr/>
        </p:nvSpPr>
        <p:spPr>
          <a:xfrm>
            <a:off x="4171264" y="2650598"/>
            <a:ext cx="1663016" cy="1200329"/>
          </a:xfrm>
          <a:prstGeom prst="rect">
            <a:avLst/>
          </a:prstGeom>
          <a:solidFill>
            <a:srgbClr val="D1FFE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มิติด้านบุคลากร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มิติด้านองค์ความรู้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มิติด้านวัฒนธรรม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มิติด้านทรัพยากร</a:t>
            </a:r>
            <a:endParaRPr/>
          </a:p>
        </p:txBody>
      </p:sp>
      <p:sp>
        <p:nvSpPr>
          <p:cNvPr id="1156" name="Google Shape;1156;p31"/>
          <p:cNvSpPr txBox="1"/>
          <p:nvPr/>
        </p:nvSpPr>
        <p:spPr>
          <a:xfrm>
            <a:off x="622039" y="2650330"/>
            <a:ext cx="1663017" cy="1200329"/>
          </a:xfrm>
          <a:prstGeom prst="rect">
            <a:avLst/>
          </a:prstGeom>
          <a:solidFill>
            <a:srgbClr val="CADE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มิติด้านยุทธศาสตร์นวัตกรรม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มิติด้านการมุ่งเน้นธุรกิจ</a:t>
            </a:r>
            <a:endParaRPr/>
          </a:p>
        </p:txBody>
      </p:sp>
      <p:sp>
        <p:nvSpPr>
          <p:cNvPr id="1157" name="Google Shape;1157;p31"/>
          <p:cNvSpPr txBox="1"/>
          <p:nvPr/>
        </p:nvSpPr>
        <p:spPr>
          <a:xfrm>
            <a:off x="574868" y="5049791"/>
            <a:ext cx="14548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“กราฟผลประเมิน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โมเดลพัฒนาศักยภาพนวัตกรรมองค์กร”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1158" name="Google Shape;1158;p31"/>
          <p:cNvGrpSpPr/>
          <p:nvPr/>
        </p:nvGrpSpPr>
        <p:grpSpPr>
          <a:xfrm>
            <a:off x="4768362" y="4466584"/>
            <a:ext cx="947912" cy="369332"/>
            <a:chOff x="8230618" y="3262633"/>
            <a:chExt cx="947912" cy="369332"/>
          </a:xfrm>
        </p:grpSpPr>
        <p:cxnSp>
          <p:nvCxnSpPr>
            <p:cNvPr id="1159" name="Google Shape;1159;p31"/>
            <p:cNvCxnSpPr/>
            <p:nvPr/>
          </p:nvCxnSpPr>
          <p:spPr>
            <a:xfrm>
              <a:off x="8230618" y="3408576"/>
              <a:ext cx="447145" cy="0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60" name="Google Shape;1160;p31"/>
            <p:cNvSpPr txBox="1"/>
            <p:nvPr/>
          </p:nvSpPr>
          <p:spPr>
            <a:xfrm>
              <a:off x="8620364" y="3262633"/>
              <a:ext cx="5581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0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บริษัท</a:t>
              </a:r>
              <a:endParaRPr/>
            </a:p>
          </p:txBody>
        </p:sp>
      </p:grpSp>
      <p:grpSp>
        <p:nvGrpSpPr>
          <p:cNvPr id="1161" name="Google Shape;1161;p31"/>
          <p:cNvGrpSpPr/>
          <p:nvPr/>
        </p:nvGrpSpPr>
        <p:grpSpPr>
          <a:xfrm>
            <a:off x="4768362" y="4923701"/>
            <a:ext cx="1151938" cy="369332"/>
            <a:chOff x="9665718" y="3262633"/>
            <a:chExt cx="1151938" cy="369332"/>
          </a:xfrm>
        </p:grpSpPr>
        <p:cxnSp>
          <p:nvCxnSpPr>
            <p:cNvPr id="1162" name="Google Shape;1162;p31"/>
            <p:cNvCxnSpPr/>
            <p:nvPr/>
          </p:nvCxnSpPr>
          <p:spPr>
            <a:xfrm flipH="1" rot="10800000">
              <a:off x="9665718" y="3416520"/>
              <a:ext cx="447145" cy="1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63" name="Google Shape;1163;p31"/>
            <p:cNvSpPr txBox="1"/>
            <p:nvPr/>
          </p:nvSpPr>
          <p:spPr>
            <a:xfrm>
              <a:off x="10054305" y="3262633"/>
              <a:ext cx="7633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800"/>
                <a:buFont typeface="Sarabun"/>
                <a:buNone/>
              </a:pPr>
              <a:r>
                <a:rPr b="0" i="0" lang="th-TH" sz="1800" u="none" cap="none" strike="noStrike">
                  <a:solidFill>
                    <a:srgbClr val="002060"/>
                  </a:solidFill>
                  <a:latin typeface="Sarabun"/>
                  <a:ea typeface="Sarabun"/>
                  <a:cs typeface="Sarabun"/>
                  <a:sym typeface="Sarabun"/>
                </a:rPr>
                <a:t>ผู้ประเมิน</a:t>
              </a:r>
              <a:endParaRPr/>
            </a:p>
          </p:txBody>
        </p:sp>
      </p:grpSp>
      <p:pic>
        <p:nvPicPr>
          <p:cNvPr id="1164" name="Google Shape;1164;p31"/>
          <p:cNvPicPr preferRelativeResize="0"/>
          <p:nvPr/>
        </p:nvPicPr>
        <p:blipFill rotWithShape="1">
          <a:blip r:embed="rId3">
            <a:alphaModFix/>
          </a:blip>
          <a:srcRect b="0" l="16268" r="16944" t="0"/>
          <a:stretch/>
        </p:blipFill>
        <p:spPr>
          <a:xfrm>
            <a:off x="1892294" y="4247066"/>
            <a:ext cx="2717717" cy="211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31"/>
          <p:cNvSpPr/>
          <p:nvPr/>
        </p:nvSpPr>
        <p:spPr>
          <a:xfrm rot="10800000">
            <a:off x="622039" y="4089809"/>
            <a:ext cx="5212241" cy="116996"/>
          </a:xfrm>
          <a:prstGeom prst="triangle">
            <a:avLst>
              <a:gd fmla="val 50000" name="adj"/>
            </a:avLst>
          </a:prstGeom>
          <a:solidFill>
            <a:srgbClr val="2F42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Head with gears" id="1166" name="Google Shape;116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973" y="4435842"/>
            <a:ext cx="588678" cy="588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31"/>
          <p:cNvSpPr/>
          <p:nvPr/>
        </p:nvSpPr>
        <p:spPr>
          <a:xfrm>
            <a:off x="371475" y="1267950"/>
            <a:ext cx="11449050" cy="42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7F"/>
              </a:buClr>
              <a:buSzPts val="1920"/>
              <a:buFont typeface="Noto Sans Symbols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กรณีศึกษาโครงการพัฒนาศักยภาพนวัตกรรมองค์กรของสำนักงานนวัตกรรมแห่งชาติ (NIA)</a:t>
            </a:r>
            <a:endParaRPr b="1" i="0" sz="24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168" name="Google Shape;116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1397" y="1776158"/>
            <a:ext cx="2311524" cy="130023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9" name="Google Shape;116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60035" y="1776158"/>
            <a:ext cx="2311524" cy="130023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0" name="Google Shape;117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5619" y="4042540"/>
            <a:ext cx="2311524" cy="130023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1" name="Google Shape;1171;p31"/>
          <p:cNvSpPr txBox="1"/>
          <p:nvPr/>
        </p:nvSpPr>
        <p:spPr>
          <a:xfrm>
            <a:off x="6355619" y="3080345"/>
            <a:ext cx="22514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นำเสนอกรอบแนวทางการดำเนินงานประเมินศักยภาพนวัตกรรมองค์กร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72" name="Google Shape;1172;p31"/>
          <p:cNvSpPr txBox="1"/>
          <p:nvPr/>
        </p:nvSpPr>
        <p:spPr>
          <a:xfrm>
            <a:off x="9190091" y="3099733"/>
            <a:ext cx="22514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การวิเคราะห์ระดับศักยภาพนวัตกรรมองค์กรในภาพรวม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73" name="Google Shape;1173;p31"/>
          <p:cNvSpPr txBox="1"/>
          <p:nvPr/>
        </p:nvSpPr>
        <p:spPr>
          <a:xfrm>
            <a:off x="6385675" y="5420559"/>
            <a:ext cx="22514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การวิเคราะห์โดยเปรียบเทียบผลการประเมินศักยภาพนวัตกรรมองค์กรของบริษัทนวัตกรรม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74" name="Google Shape;1174;p31"/>
          <p:cNvSpPr txBox="1"/>
          <p:nvPr/>
        </p:nvSpPr>
        <p:spPr>
          <a:xfrm>
            <a:off x="9174000" y="5420559"/>
            <a:ext cx="22514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แนวทางและข้อเสนอแนะในการพัฒนาและยกระดับศักยภาพนวัตกรรมองค์กร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175" name="Google Shape;117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74000" y="4042540"/>
            <a:ext cx="2311524" cy="130023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432" y="2089417"/>
            <a:ext cx="2339358" cy="1315889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1" name="Google Shape;1181;p32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ตัวอย่างการดำเนินโครงการพัฒนากรอบสมรรถนะดิจิทัล (Digital Competencies) สำหรับไทยพีบีเอส โดยมีการกำหนดวิสัยทัศน์และกลยุทธ์ด้านดิจิทัล รวมถึงการวางแผนการปรับเปลี่ยนองค์กรไปสู่ยุคดิจิทัล</a:t>
            </a:r>
            <a:endParaRPr>
              <a:solidFill>
                <a:srgbClr val="002060"/>
              </a:solidFill>
            </a:endParaRPr>
          </a:p>
        </p:txBody>
      </p:sp>
      <p:pic>
        <p:nvPicPr>
          <p:cNvPr id="1182" name="Google Shape;11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1382" y="2392285"/>
            <a:ext cx="2339358" cy="1315889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3" name="Google Shape;118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658" y="2089417"/>
            <a:ext cx="2339358" cy="1315889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4" name="Google Shape;118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0608" y="2409355"/>
            <a:ext cx="2339359" cy="131589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5" name="Google Shape;1185;p32"/>
          <p:cNvSpPr/>
          <p:nvPr/>
        </p:nvSpPr>
        <p:spPr>
          <a:xfrm>
            <a:off x="371475" y="1267950"/>
            <a:ext cx="11449050" cy="42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7F"/>
              </a:buClr>
              <a:buSzPts val="1920"/>
              <a:buFont typeface="Noto Sans Symbols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กรณีศึกษาโครงการพัฒนากรอบสมรรถนะดิจิทัลสำหรับไทยพีบีเอส</a:t>
            </a:r>
            <a:endParaRPr b="1" i="0" sz="24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186" name="Google Shape;118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0019" y="2089416"/>
            <a:ext cx="2339360" cy="131589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7" name="Google Shape;1187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42623" y="2409356"/>
            <a:ext cx="2339358" cy="1315889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8" name="Google Shape;1188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44583" y="2089417"/>
            <a:ext cx="2339360" cy="131589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9" name="Google Shape;1189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81167" y="2392285"/>
            <a:ext cx="2339358" cy="1315889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0" name="Google Shape;1190;p32"/>
          <p:cNvSpPr txBox="1"/>
          <p:nvPr/>
        </p:nvSpPr>
        <p:spPr>
          <a:xfrm>
            <a:off x="630608" y="4119073"/>
            <a:ext cx="221514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การศึกษาและวิเคราะห์อุตสาหกรรมสื่อและมีเดีย ครอบคลุมปัจจัยแวดล้อมภายในและภายนอกที่ส่งผลต่อการเปลี่ยนแปลงองค์กรไทยพีบีเอส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91" name="Google Shape;1191;p32"/>
          <p:cNvSpPr txBox="1"/>
          <p:nvPr/>
        </p:nvSpPr>
        <p:spPr>
          <a:xfrm>
            <a:off x="3563490" y="4119073"/>
            <a:ext cx="221514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การศึกษาและวิเคราะห์ข้อมูลพื้นฐานของไทยพีบีเอส ประกอบด้วย พันธกิจ วิสัยทัศน์ ยุทธศาสตร์และแนวทางการดำเนินงานในปัจจุบัน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92" name="Google Shape;1192;p32"/>
          <p:cNvSpPr txBox="1"/>
          <p:nvPr/>
        </p:nvSpPr>
        <p:spPr>
          <a:xfrm>
            <a:off x="6693292" y="4119073"/>
            <a:ext cx="213676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การศึกษาแนวทางการปฏิบัติที่ดีในประเทศและต่างประเทศ ครอบคลุมตั้งแต่หน่วยงานภาครัฐในประเทศไทย องค์การสื่อสาธารณะทั้งในประเทศและต่างประเทศ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93" name="Google Shape;1193;p32"/>
          <p:cNvSpPr txBox="1"/>
          <p:nvPr/>
        </p:nvSpPr>
        <p:spPr>
          <a:xfrm>
            <a:off x="9481167" y="4119073"/>
            <a:ext cx="221514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การพัฒนากรอบสมรรถนะดิจิทัลที่สอดคล้องกับโครงสร้างองค์กรและสภาพแวดล้อมที่เปลี่ยนแปลงไป รวมถึงนำแนวทางปฏิบัติที่ดีมาปรับใช้ให้เข้ากับไทยพีบีเอสอย่างเหมาะสม 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3965"/>
            <a:ext cx="12192000" cy="717665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33"/>
          <p:cNvSpPr/>
          <p:nvPr/>
        </p:nvSpPr>
        <p:spPr>
          <a:xfrm>
            <a:off x="0" y="0"/>
            <a:ext cx="7353300" cy="6858000"/>
          </a:xfrm>
          <a:custGeom>
            <a:rect b="b" l="l" r="r" t="t"/>
            <a:pathLst>
              <a:path extrusionOk="0" h="6858000" w="7353300">
                <a:moveTo>
                  <a:pt x="0" y="0"/>
                </a:moveTo>
                <a:lnTo>
                  <a:pt x="7353300" y="0"/>
                </a:lnTo>
                <a:lnTo>
                  <a:pt x="5638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B276D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33"/>
          <p:cNvSpPr/>
          <p:nvPr/>
        </p:nvSpPr>
        <p:spPr>
          <a:xfrm>
            <a:off x="6096000" y="0"/>
            <a:ext cx="6095999" cy="6858000"/>
          </a:xfrm>
          <a:custGeom>
            <a:rect b="b" l="l" r="r" t="t"/>
            <a:pathLst>
              <a:path extrusionOk="0" h="6858000" w="6426200">
                <a:moveTo>
                  <a:pt x="1714500" y="0"/>
                </a:moveTo>
                <a:lnTo>
                  <a:pt x="6426200" y="0"/>
                </a:lnTo>
                <a:lnTo>
                  <a:pt x="64262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C4E3C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33"/>
          <p:cNvSpPr txBox="1"/>
          <p:nvPr/>
        </p:nvSpPr>
        <p:spPr>
          <a:xfrm>
            <a:off x="371475" y="1863179"/>
            <a:ext cx="597390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Consulting 2020 Chart Pool: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Figures and Charts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4"/>
          <p:cNvSpPr/>
          <p:nvPr/>
        </p:nvSpPr>
        <p:spPr>
          <a:xfrm>
            <a:off x="5002063" y="1925018"/>
            <a:ext cx="6913711" cy="433516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07" name="Google Shape;1207;p34"/>
          <p:cNvSpPr/>
          <p:nvPr/>
        </p:nvSpPr>
        <p:spPr>
          <a:xfrm>
            <a:off x="371476" y="1919150"/>
            <a:ext cx="4335838" cy="433516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08" name="Google Shape;1208;p34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การใช้โครงสร้างพื้นฐานร่วมกันถือเป็นปัจจัยสำคัญที่ทำให้เกิดการใช้งานเทคโนโลยี 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5G</a:t>
            </a:r>
            <a:r>
              <a:rPr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ได้ไวขึ้น เนื่องจากสามารถประหยัดต้นทุนการลงทุนในโครงสร้างพื้นฐานได้ </a:t>
            </a:r>
            <a:endParaRPr/>
          </a:p>
        </p:txBody>
      </p:sp>
      <p:pic>
        <p:nvPicPr>
          <p:cNvPr descr="A screenshot of a cell phone&#10;&#10;Description automatically generated" id="1209" name="Google Shape;1209;p34"/>
          <p:cNvPicPr preferRelativeResize="0"/>
          <p:nvPr/>
        </p:nvPicPr>
        <p:blipFill rotWithShape="1">
          <a:blip r:embed="rId3">
            <a:alphaModFix/>
          </a:blip>
          <a:srcRect b="0" l="0" r="0" t="16830"/>
          <a:stretch/>
        </p:blipFill>
        <p:spPr>
          <a:xfrm>
            <a:off x="4763428" y="1935909"/>
            <a:ext cx="5021737" cy="32847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34"/>
          <p:cNvSpPr/>
          <p:nvPr/>
        </p:nvSpPr>
        <p:spPr>
          <a:xfrm>
            <a:off x="5257626" y="5609040"/>
            <a:ext cx="217170" cy="210230"/>
          </a:xfrm>
          <a:prstGeom prst="rect">
            <a:avLst/>
          </a:prstGeom>
          <a:solidFill>
            <a:srgbClr val="E272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11" name="Google Shape;1211;p34"/>
          <p:cNvSpPr/>
          <p:nvPr/>
        </p:nvSpPr>
        <p:spPr>
          <a:xfrm>
            <a:off x="5257626" y="5972013"/>
            <a:ext cx="217170" cy="210230"/>
          </a:xfrm>
          <a:prstGeom prst="rect">
            <a:avLst/>
          </a:prstGeom>
          <a:solidFill>
            <a:srgbClr val="3BBB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12" name="Google Shape;1212;p34"/>
          <p:cNvSpPr/>
          <p:nvPr/>
        </p:nvSpPr>
        <p:spPr>
          <a:xfrm>
            <a:off x="7061690" y="5972013"/>
            <a:ext cx="217170" cy="210230"/>
          </a:xfrm>
          <a:prstGeom prst="rect">
            <a:avLst/>
          </a:prstGeom>
          <a:solidFill>
            <a:srgbClr val="1C37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13" name="Google Shape;1213;p34"/>
          <p:cNvSpPr/>
          <p:nvPr/>
        </p:nvSpPr>
        <p:spPr>
          <a:xfrm>
            <a:off x="7061690" y="5609040"/>
            <a:ext cx="217170" cy="210230"/>
          </a:xfrm>
          <a:prstGeom prst="rect">
            <a:avLst/>
          </a:prstGeom>
          <a:solidFill>
            <a:srgbClr val="1A5D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14" name="Google Shape;1214;p34"/>
          <p:cNvSpPr txBox="1"/>
          <p:nvPr/>
        </p:nvSpPr>
        <p:spPr>
          <a:xfrm>
            <a:off x="5467425" y="5499830"/>
            <a:ext cx="14401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5G 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Ma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cro 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L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ayer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15" name="Google Shape;1215;p34"/>
          <p:cNvSpPr txBox="1"/>
          <p:nvPr/>
        </p:nvSpPr>
        <p:spPr>
          <a:xfrm>
            <a:off x="5474796" y="5854207"/>
            <a:ext cx="14401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Small Cell</a:t>
            </a:r>
            <a:endParaRPr/>
          </a:p>
        </p:txBody>
      </p:sp>
      <p:sp>
        <p:nvSpPr>
          <p:cNvPr id="1216" name="Google Shape;1216;p34"/>
          <p:cNvSpPr txBox="1"/>
          <p:nvPr/>
        </p:nvSpPr>
        <p:spPr>
          <a:xfrm>
            <a:off x="7278860" y="5499830"/>
            <a:ext cx="17698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M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acro sites อื่น ๆ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17" name="Google Shape;1217;p34"/>
          <p:cNvSpPr txBox="1"/>
          <p:nvPr/>
        </p:nvSpPr>
        <p:spPr>
          <a:xfrm>
            <a:off x="7278860" y="5854207"/>
            <a:ext cx="14401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ต้นทุนเดิมที่มีอยู่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18" name="Google Shape;1218;p34"/>
          <p:cNvSpPr txBox="1"/>
          <p:nvPr/>
        </p:nvSpPr>
        <p:spPr>
          <a:xfrm>
            <a:off x="1143864" y="6387254"/>
            <a:ext cx="246987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00"/>
              <a:buFont typeface="Sarabun"/>
              <a:buNone/>
            </a:pPr>
            <a:r>
              <a:rPr b="0" i="1" lang="th-TH" sz="1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ที่มา: Mckinsey &amp; Company</a:t>
            </a:r>
            <a:endParaRPr/>
          </a:p>
        </p:txBody>
      </p:sp>
      <p:sp>
        <p:nvSpPr>
          <p:cNvPr id="1219" name="Google Shape;1219;p34"/>
          <p:cNvSpPr txBox="1"/>
          <p:nvPr/>
        </p:nvSpPr>
        <p:spPr>
          <a:xfrm>
            <a:off x="5002063" y="1420098"/>
            <a:ext cx="66586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2F5597"/>
                </a:solidFill>
                <a:latin typeface="Sarabun"/>
                <a:ea typeface="Sarabun"/>
                <a:cs typeface="Sarabun"/>
                <a:sym typeface="Sarabun"/>
              </a:rPr>
              <a:t>การเปรียบเทียบการเปลี่ยนแปลงของต้นทุนโครงสร้างพื้นฐานในการปรับใช้ 5G</a:t>
            </a:r>
            <a:endParaRPr/>
          </a:p>
        </p:txBody>
      </p:sp>
      <p:sp>
        <p:nvSpPr>
          <p:cNvPr id="1220" name="Google Shape;1220;p34"/>
          <p:cNvSpPr txBox="1"/>
          <p:nvPr/>
        </p:nvSpPr>
        <p:spPr>
          <a:xfrm>
            <a:off x="371476" y="1420098"/>
            <a:ext cx="40146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2F5597"/>
                </a:solidFill>
                <a:latin typeface="Sarabun"/>
                <a:ea typeface="Sarabun"/>
                <a:cs typeface="Sarabun"/>
                <a:sym typeface="Sarabun"/>
              </a:rPr>
              <a:t>ประโยชน์ของการใช้โครงสร้างพื้นฐานร่วมกัน</a:t>
            </a:r>
            <a:endParaRPr b="1" i="0" sz="2400" u="none" cap="none" strike="noStrike">
              <a:solidFill>
                <a:srgbClr val="2F5597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21" name="Google Shape;1221;p34"/>
          <p:cNvSpPr/>
          <p:nvPr/>
        </p:nvSpPr>
        <p:spPr>
          <a:xfrm>
            <a:off x="9737539" y="2487015"/>
            <a:ext cx="2063449" cy="2180235"/>
          </a:xfrm>
          <a:prstGeom prst="wedgeRectCallout">
            <a:avLst>
              <a:gd fmla="val -73345" name="adj1"/>
              <a:gd fmla="val 20937" name="adj2"/>
            </a:avLst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22" name="Google Shape;1222;p34"/>
          <p:cNvSpPr txBox="1"/>
          <p:nvPr/>
        </p:nvSpPr>
        <p:spPr>
          <a:xfrm>
            <a:off x="1337989" y="2096940"/>
            <a:ext cx="33693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2F5597"/>
                </a:solidFill>
                <a:latin typeface="Sarabun"/>
                <a:ea typeface="Sarabun"/>
                <a:cs typeface="Sarabun"/>
                <a:sym typeface="Sarabun"/>
              </a:rPr>
              <a:t>เพิ่มประสิทธิภาพการใช้งานสินทรัพย์ได้อย่างเต็มที่</a:t>
            </a:r>
            <a:endParaRPr/>
          </a:p>
        </p:txBody>
      </p:sp>
      <p:pic>
        <p:nvPicPr>
          <p:cNvPr descr="A close up of a sign&#10;&#10;Description automatically generated" id="1223" name="Google Shape;12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02" y="3017166"/>
            <a:ext cx="650880" cy="650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ight&#10;&#10;Description automatically generated" id="1224" name="Google Shape;122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226" y="4997529"/>
            <a:ext cx="629232" cy="631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225" name="Google Shape;1225;p34"/>
          <p:cNvPicPr preferRelativeResize="0"/>
          <p:nvPr/>
        </p:nvPicPr>
        <p:blipFill rotWithShape="1">
          <a:blip r:embed="rId6">
            <a:alphaModFix/>
          </a:blip>
          <a:srcRect b="20126" l="2972" r="-2972" t="-1523"/>
          <a:stretch/>
        </p:blipFill>
        <p:spPr>
          <a:xfrm>
            <a:off x="615997" y="4049692"/>
            <a:ext cx="729690" cy="566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34"/>
          <p:cNvSpPr txBox="1"/>
          <p:nvPr/>
        </p:nvSpPr>
        <p:spPr>
          <a:xfrm>
            <a:off x="1337989" y="5074137"/>
            <a:ext cx="33693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800"/>
              <a:buFont typeface="Noto Sans Symbols"/>
              <a:buChar char="⮚"/>
            </a:pPr>
            <a:r>
              <a:rPr lang="th-TH" sz="1800">
                <a:solidFill>
                  <a:srgbClr val="2F5597"/>
                </a:solidFill>
                <a:latin typeface="Sarabun"/>
                <a:ea typeface="Sarabun"/>
                <a:cs typeface="Sarabun"/>
                <a:sym typeface="Sarabun"/>
              </a:rPr>
              <a:t>ลดปริมาณคาร์บอนฟุตปริ้นท์ที่เกิดจากเสาโครงข่าย</a:t>
            </a:r>
            <a:endParaRPr sz="1800">
              <a:solidFill>
                <a:srgbClr val="2F5597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27" name="Google Shape;1227;p34"/>
          <p:cNvSpPr txBox="1"/>
          <p:nvPr/>
        </p:nvSpPr>
        <p:spPr>
          <a:xfrm>
            <a:off x="1337989" y="4067757"/>
            <a:ext cx="33693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800"/>
              <a:buFont typeface="Noto Sans Symbols"/>
              <a:buChar char="⮚"/>
            </a:pPr>
            <a:r>
              <a:rPr lang="th-TH" sz="1800">
                <a:solidFill>
                  <a:srgbClr val="2F5597"/>
                </a:solidFill>
                <a:latin typeface="Sarabun"/>
                <a:ea typeface="Sarabun"/>
                <a:cs typeface="Sarabun"/>
                <a:sym typeface="Sarabun"/>
              </a:rPr>
              <a:t>เพิ่มความครอบคลุมของพื้นที่การให้บริการ</a:t>
            </a:r>
            <a:endParaRPr/>
          </a:p>
        </p:txBody>
      </p:sp>
      <p:sp>
        <p:nvSpPr>
          <p:cNvPr id="1228" name="Google Shape;1228;p34"/>
          <p:cNvSpPr txBox="1"/>
          <p:nvPr/>
        </p:nvSpPr>
        <p:spPr>
          <a:xfrm>
            <a:off x="1337989" y="3061376"/>
            <a:ext cx="33693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800"/>
              <a:buFont typeface="Noto Sans Symbols"/>
              <a:buChar char="⮚"/>
            </a:pPr>
            <a:r>
              <a:rPr lang="th-TH" sz="1800">
                <a:solidFill>
                  <a:srgbClr val="2F5597"/>
                </a:solidFill>
                <a:latin typeface="Sarabun"/>
                <a:ea typeface="Sarabun"/>
                <a:cs typeface="Sarabun"/>
                <a:sym typeface="Sarabun"/>
              </a:rPr>
              <a:t>ลดต้นทุนการดำเนินงานของผู้ให้บริการเครือข่าย</a:t>
            </a:r>
            <a:endParaRPr/>
          </a:p>
        </p:txBody>
      </p:sp>
      <p:pic>
        <p:nvPicPr>
          <p:cNvPr descr="A close up of a logo&#10;&#10;Description automatically generated" id="1229" name="Google Shape;122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402" y="2135642"/>
            <a:ext cx="650880" cy="65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34"/>
          <p:cNvSpPr txBox="1"/>
          <p:nvPr/>
        </p:nvSpPr>
        <p:spPr>
          <a:xfrm>
            <a:off x="9756590" y="2623007"/>
            <a:ext cx="197821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การใช้โครงสร้างพื้นฐานร่วมกันทำให้ผู้ประกอบการสามารถลดต้นทุนการถือครองทรัพย์สินที่เกี่ยวข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้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องกับเทคโนโลยี 5G ได้มากถึงร้อยละ 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3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0</a:t>
            </a:r>
            <a:endParaRPr/>
          </a:p>
        </p:txBody>
      </p:sp>
      <p:sp>
        <p:nvSpPr>
          <p:cNvPr id="1231" name="Google Shape;1231;p34"/>
          <p:cNvSpPr/>
          <p:nvPr/>
        </p:nvSpPr>
        <p:spPr>
          <a:xfrm>
            <a:off x="7616958" y="5153953"/>
            <a:ext cx="11079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-TH" sz="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Source: McKinsey &amp; Company</a:t>
            </a:r>
            <a:endParaRPr i="1" sz="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3965"/>
            <a:ext cx="12192000" cy="71766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35"/>
          <p:cNvSpPr/>
          <p:nvPr/>
        </p:nvSpPr>
        <p:spPr>
          <a:xfrm>
            <a:off x="0" y="0"/>
            <a:ext cx="7353300" cy="6858000"/>
          </a:xfrm>
          <a:custGeom>
            <a:rect b="b" l="l" r="r" t="t"/>
            <a:pathLst>
              <a:path extrusionOk="0" h="6858000" w="7353300">
                <a:moveTo>
                  <a:pt x="0" y="0"/>
                </a:moveTo>
                <a:lnTo>
                  <a:pt x="7353300" y="0"/>
                </a:lnTo>
                <a:lnTo>
                  <a:pt x="5638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B276D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35"/>
          <p:cNvSpPr/>
          <p:nvPr/>
        </p:nvSpPr>
        <p:spPr>
          <a:xfrm>
            <a:off x="6096001" y="0"/>
            <a:ext cx="6095999" cy="6858000"/>
          </a:xfrm>
          <a:custGeom>
            <a:rect b="b" l="l" r="r" t="t"/>
            <a:pathLst>
              <a:path extrusionOk="0" h="6858000" w="6426200">
                <a:moveTo>
                  <a:pt x="1714500" y="0"/>
                </a:moveTo>
                <a:lnTo>
                  <a:pt x="6426200" y="0"/>
                </a:lnTo>
                <a:lnTo>
                  <a:pt x="64262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C4E3C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35"/>
          <p:cNvSpPr txBox="1"/>
          <p:nvPr/>
        </p:nvSpPr>
        <p:spPr>
          <a:xfrm>
            <a:off x="371475" y="1863179"/>
            <a:ext cx="5973907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Consulting 2020 Chart Pool: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Findings and Analysis with Map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36"/>
          <p:cNvSpPr/>
          <p:nvPr/>
        </p:nvSpPr>
        <p:spPr>
          <a:xfrm>
            <a:off x="566280" y="4983940"/>
            <a:ext cx="4146015" cy="369332"/>
          </a:xfrm>
          <a:prstGeom prst="rect">
            <a:avLst/>
          </a:prstGeom>
          <a:solidFill>
            <a:srgbClr val="F2F2F2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ศูนย์ทดลองทดสอบ 5G มหาวิทยาลัยสงขลานครินทร์ </a:t>
            </a:r>
            <a:endParaRPr/>
          </a:p>
        </p:txBody>
      </p:sp>
      <p:sp>
        <p:nvSpPr>
          <p:cNvPr id="1246" name="Google Shape;1246;p36"/>
          <p:cNvSpPr/>
          <p:nvPr/>
        </p:nvSpPr>
        <p:spPr>
          <a:xfrm>
            <a:off x="535625" y="3025342"/>
            <a:ext cx="4502378" cy="875975"/>
          </a:xfrm>
          <a:prstGeom prst="rect">
            <a:avLst/>
          </a:prstGeom>
          <a:solidFill>
            <a:srgbClr val="F2F2F2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47" name="Google Shape;1247;p36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ในปัจจุบัน ประเทศไทยมีเริ่มมีการจัดตั้งศูนย์ทดสอบการใช้งานเทคโนโลยี 5G โดยกระจุกตัวอยู่ในพื้นที่มหาวิทยาลัย</a:t>
            </a:r>
            <a:endParaRPr/>
          </a:p>
        </p:txBody>
      </p:sp>
      <p:pic>
        <p:nvPicPr>
          <p:cNvPr descr="Related image" id="1248" name="Google Shape;12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432" y="1337837"/>
            <a:ext cx="2818474" cy="5146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cation icon" id="1249" name="Google Shape;124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1873" y="3101724"/>
            <a:ext cx="444880" cy="653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cation icon" id="1250" name="Google Shape;125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4994" y="3461880"/>
            <a:ext cx="427983" cy="628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cation icon" id="1251" name="Google Shape;125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4364" y="2099045"/>
            <a:ext cx="427983" cy="628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cation icon" id="1252" name="Google Shape;125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5547" y="1486418"/>
            <a:ext cx="427983" cy="628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36"/>
          <p:cNvSpPr/>
          <p:nvPr/>
        </p:nvSpPr>
        <p:spPr>
          <a:xfrm>
            <a:off x="7803906" y="3499429"/>
            <a:ext cx="3834920" cy="628873"/>
          </a:xfrm>
          <a:prstGeom prst="rect">
            <a:avLst/>
          </a:prstGeom>
          <a:solidFill>
            <a:srgbClr val="F2F2F2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54" name="Google Shape;1254;p36"/>
          <p:cNvSpPr/>
          <p:nvPr/>
        </p:nvSpPr>
        <p:spPr>
          <a:xfrm>
            <a:off x="7775880" y="1343796"/>
            <a:ext cx="3600000" cy="572539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18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สถานะศูนย์ทดสอบการใช้งานเทคโนโลยี 5G ของประเทศไทย</a:t>
            </a:r>
            <a:endParaRPr/>
          </a:p>
        </p:txBody>
      </p:sp>
      <p:pic>
        <p:nvPicPr>
          <p:cNvPr descr="Image result for location icon" id="1255" name="Google Shape;125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5478" y="4809016"/>
            <a:ext cx="427983" cy="628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เกษตรศรีราชา logo" id="1256" name="Google Shape;125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18519" y="4162077"/>
            <a:ext cx="384558" cy="396106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6"/>
          <p:cNvSpPr/>
          <p:nvPr/>
        </p:nvSpPr>
        <p:spPr>
          <a:xfrm>
            <a:off x="373077" y="2959639"/>
            <a:ext cx="285256" cy="296864"/>
          </a:xfrm>
          <a:prstGeom prst="ellipse">
            <a:avLst/>
          </a:prstGeom>
          <a:solidFill>
            <a:srgbClr val="AAD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2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58" name="Google Shape;1258;p36"/>
          <p:cNvSpPr txBox="1"/>
          <p:nvPr/>
        </p:nvSpPr>
        <p:spPr>
          <a:xfrm>
            <a:off x="7833516" y="3429000"/>
            <a:ext cx="36336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ศูนย์ทดสอบการใช้งาน 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5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G (5G Testbed) ณ มหาวิทยาลัยเกษตรศาสตร์ วิทยาเขตศรีราชา </a:t>
            </a:r>
            <a:endParaRPr/>
          </a:p>
        </p:txBody>
      </p:sp>
      <p:sp>
        <p:nvSpPr>
          <p:cNvPr id="1259" name="Google Shape;1259;p36"/>
          <p:cNvSpPr txBox="1"/>
          <p:nvPr/>
        </p:nvSpPr>
        <p:spPr>
          <a:xfrm>
            <a:off x="1413458" y="3652982"/>
            <a:ext cx="37060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ระบบติดตามและอุปกรณ์ช่วยเหลือผู้สูงอายุหรือผู้ป่วยในการทำกายภาพบำบัด</a:t>
            </a:r>
            <a:endParaRPr/>
          </a:p>
        </p:txBody>
      </p:sp>
      <p:sp>
        <p:nvSpPr>
          <p:cNvPr id="1260" name="Google Shape;1260;p36"/>
          <p:cNvSpPr txBox="1"/>
          <p:nvPr/>
        </p:nvSpPr>
        <p:spPr>
          <a:xfrm>
            <a:off x="535625" y="3084504"/>
            <a:ext cx="45023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ศูนย์การพัฒนาเทคโนโลยี 5G AI/IoT (5G AI/IOT Innovation Center) ณ จุฬาลงกรณ์มหาวิทยาลัย</a:t>
            </a:r>
            <a:endParaRPr/>
          </a:p>
        </p:txBody>
      </p:sp>
      <p:sp>
        <p:nvSpPr>
          <p:cNvPr id="1261" name="Google Shape;1261;p36"/>
          <p:cNvSpPr/>
          <p:nvPr/>
        </p:nvSpPr>
        <p:spPr>
          <a:xfrm>
            <a:off x="7759384" y="2216894"/>
            <a:ext cx="3994127" cy="369332"/>
          </a:xfrm>
          <a:prstGeom prst="rect">
            <a:avLst/>
          </a:prstGeom>
          <a:solidFill>
            <a:srgbClr val="F2F2F2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ศูนย์ทดลองทดสอบ 5G มหาวิทยาลัยขอนแก่น </a:t>
            </a:r>
            <a:endParaRPr/>
          </a:p>
        </p:txBody>
      </p:sp>
      <p:sp>
        <p:nvSpPr>
          <p:cNvPr id="1262" name="Google Shape;1262;p36"/>
          <p:cNvSpPr/>
          <p:nvPr/>
        </p:nvSpPr>
        <p:spPr>
          <a:xfrm>
            <a:off x="535625" y="1666795"/>
            <a:ext cx="3903534" cy="369332"/>
          </a:xfrm>
          <a:prstGeom prst="rect">
            <a:avLst/>
          </a:prstGeom>
          <a:solidFill>
            <a:srgbClr val="F2F2F2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ศูนย์ทดลองทดสอบ 5G มหาวิทยาลัยเชียงใหม่ </a:t>
            </a:r>
            <a:endParaRPr/>
          </a:p>
        </p:txBody>
      </p:sp>
      <p:pic>
        <p:nvPicPr>
          <p:cNvPr descr="Image result for à¸à¸ªà¸à¸" id="1263" name="Google Shape;1263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650" y="2083231"/>
            <a:ext cx="469592" cy="494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36"/>
          <p:cNvSpPr/>
          <p:nvPr/>
        </p:nvSpPr>
        <p:spPr>
          <a:xfrm rot="5400000">
            <a:off x="5093884" y="2927686"/>
            <a:ext cx="875974" cy="1060177"/>
          </a:xfrm>
          <a:prstGeom prst="triangle">
            <a:avLst>
              <a:gd fmla="val 52342" name="adj"/>
            </a:avLst>
          </a:prstGeom>
          <a:solidFill>
            <a:srgbClr val="F2F2F2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Image result for chulalongkorn university logo png" id="1265" name="Google Shape;1265;p36"/>
          <p:cNvPicPr preferRelativeResize="0"/>
          <p:nvPr/>
        </p:nvPicPr>
        <p:blipFill rotWithShape="1">
          <a:blip r:embed="rId8">
            <a:alphaModFix/>
          </a:blip>
          <a:srcRect b="36775" l="19333" r="67283" t="32460"/>
          <a:stretch/>
        </p:blipFill>
        <p:spPr>
          <a:xfrm>
            <a:off x="852463" y="3820835"/>
            <a:ext cx="464783" cy="755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36"/>
          <p:cNvSpPr/>
          <p:nvPr/>
        </p:nvSpPr>
        <p:spPr>
          <a:xfrm rot="-5400000">
            <a:off x="6845499" y="3165110"/>
            <a:ext cx="653700" cy="1322337"/>
          </a:xfrm>
          <a:prstGeom prst="triangle">
            <a:avLst>
              <a:gd fmla="val 46717" name="adj"/>
            </a:avLst>
          </a:prstGeom>
          <a:solidFill>
            <a:srgbClr val="F2F2F2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Image result for à¸à¸ªà¸à¸" id="1267" name="Google Shape;1267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280" y="3968973"/>
            <a:ext cx="464782" cy="494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36"/>
          <p:cNvSpPr/>
          <p:nvPr/>
        </p:nvSpPr>
        <p:spPr>
          <a:xfrm rot="-5400000">
            <a:off x="7199057" y="2021936"/>
            <a:ext cx="436944" cy="752870"/>
          </a:xfrm>
          <a:prstGeom prst="triangle">
            <a:avLst>
              <a:gd fmla="val 45162" name="adj"/>
            </a:avLst>
          </a:prstGeom>
          <a:solidFill>
            <a:srgbClr val="F2F2F2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ผลการค้นหารูปภาพสำหรับ มหาวิทยาลัยขอนแก่น&quot;" id="1269" name="Google Shape;1269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95435" y="2655333"/>
            <a:ext cx="760868" cy="436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à¸à¸ªà¸à¸" id="1270" name="Google Shape;127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3044" y="2636225"/>
            <a:ext cx="464782" cy="49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37645" y="4134636"/>
            <a:ext cx="457790" cy="45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36"/>
          <p:cNvSpPr/>
          <p:nvPr/>
        </p:nvSpPr>
        <p:spPr>
          <a:xfrm rot="5400000">
            <a:off x="4717839" y="1357339"/>
            <a:ext cx="430886" cy="988247"/>
          </a:xfrm>
          <a:prstGeom prst="triangle">
            <a:avLst>
              <a:gd fmla="val 48724" name="adj"/>
            </a:avLst>
          </a:prstGeom>
          <a:solidFill>
            <a:srgbClr val="F2F2F2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273" name="Google Shape;1273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0659" y="2239742"/>
            <a:ext cx="460203" cy="37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6"/>
          <p:cNvSpPr/>
          <p:nvPr/>
        </p:nvSpPr>
        <p:spPr>
          <a:xfrm rot="5400000">
            <a:off x="4982446" y="4627742"/>
            <a:ext cx="441989" cy="1060179"/>
          </a:xfrm>
          <a:prstGeom prst="triangle">
            <a:avLst>
              <a:gd fmla="val 38903" name="adj"/>
            </a:avLst>
          </a:prstGeom>
          <a:solidFill>
            <a:srgbClr val="F2F2F2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275" name="Google Shape;1275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14794" y="5509674"/>
            <a:ext cx="346718" cy="458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à¸à¸ªà¸à¸" id="1276" name="Google Shape;1276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705" y="5474028"/>
            <a:ext cx="464782" cy="494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36"/>
          <p:cNvSpPr txBox="1"/>
          <p:nvPr/>
        </p:nvSpPr>
        <p:spPr>
          <a:xfrm>
            <a:off x="7379237" y="3920670"/>
            <a:ext cx="37060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การแพทย์ทางไกล (Telehealth) โรงงานอัจฉริยะ ระบบรถเมล์อัจฉริยะ รถยนต์ไร้คนขับ </a:t>
            </a:r>
            <a:endParaRPr b="0" i="0" sz="18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78" name="Google Shape;1278;p36"/>
          <p:cNvSpPr txBox="1"/>
          <p:nvPr/>
        </p:nvSpPr>
        <p:spPr>
          <a:xfrm>
            <a:off x="7793964" y="2428399"/>
            <a:ext cx="37060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เกษตรกรรมนำสมัย (Smart Agriculture) </a:t>
            </a:r>
            <a:endParaRPr sz="1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79" name="Google Shape;1279;p36"/>
          <p:cNvSpPr txBox="1"/>
          <p:nvPr/>
        </p:nvSpPr>
        <p:spPr>
          <a:xfrm>
            <a:off x="1627828" y="5332073"/>
            <a:ext cx="37060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ฟาร์มอัจฉริยะ อาคารอัจฉริยะ บริการสื่อขั้นสูง และสมาร์ทเฮลธ์แคร์</a:t>
            </a:r>
            <a:endParaRPr b="0" i="0" sz="18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1494411" y="1937164"/>
            <a:ext cx="370523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หุ่นยนต์ในการควบคุมเครื่องวัดสภาพแวดล้อมและการแจ้งเตือนฉุกเฉิน ค่า (PM 2.5)</a:t>
            </a:r>
            <a:endParaRPr sz="1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81" name="Google Shape;1281;p36"/>
          <p:cNvSpPr/>
          <p:nvPr/>
        </p:nvSpPr>
        <p:spPr>
          <a:xfrm>
            <a:off x="1127337" y="6399119"/>
            <a:ext cx="61430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ที่มา: สำนักงานคณะกรรมการกิจการกระจายเสียง กิจการโทรทัศน์ และกิจการโทรคมนาคมแห่งชาติ</a:t>
            </a:r>
            <a:endParaRPr i="1" sz="1800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1282" name="Google Shape;1282;p36"/>
          <p:cNvGrpSpPr/>
          <p:nvPr/>
        </p:nvGrpSpPr>
        <p:grpSpPr>
          <a:xfrm>
            <a:off x="7412275" y="4936837"/>
            <a:ext cx="4087751" cy="1273193"/>
            <a:chOff x="6894744" y="5041980"/>
            <a:chExt cx="4184470" cy="1332255"/>
          </a:xfrm>
        </p:grpSpPr>
        <p:pic>
          <p:nvPicPr>
            <p:cNvPr id="1283" name="Google Shape;1283;p3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052623" y="5041980"/>
              <a:ext cx="987649" cy="672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3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055155" y="5711693"/>
              <a:ext cx="1026884" cy="662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3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042805" y="5041980"/>
              <a:ext cx="1036409" cy="68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6" name="Google Shape;1286;p36"/>
            <p:cNvSpPr/>
            <p:nvPr/>
          </p:nvSpPr>
          <p:spPr>
            <a:xfrm>
              <a:off x="6894744" y="5057579"/>
              <a:ext cx="2161500" cy="1310881"/>
            </a:xfrm>
            <a:prstGeom prst="rect">
              <a:avLst/>
            </a:prstGeom>
            <a:solidFill>
              <a:srgbClr val="ABD9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800">
                  <a:solidFill>
                    <a:schemeClr val="lt1"/>
                  </a:solidFill>
                  <a:latin typeface="Sarabun"/>
                  <a:ea typeface="Sarabun"/>
                  <a:cs typeface="Sarabun"/>
                  <a:sym typeface="Sarabun"/>
                </a:rPr>
                <a:t>พิธีลงนามความร่วมมือระหว่างหน่วยงานรัฐร่วมกับมหาวิทยาลัยต่างๆ</a:t>
              </a:r>
              <a:endParaRPr sz="18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pic>
          <p:nvPicPr>
            <p:cNvPr id="1287" name="Google Shape;1287;p3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052330" y="5721219"/>
              <a:ext cx="1026884" cy="6472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 result for à¸à¸ªà¸à¸" id="1288" name="Google Shape;1288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46846" y="5989614"/>
            <a:ext cx="464782" cy="494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36"/>
          <p:cNvSpPr/>
          <p:nvPr/>
        </p:nvSpPr>
        <p:spPr>
          <a:xfrm>
            <a:off x="412120" y="4853483"/>
            <a:ext cx="285256" cy="296864"/>
          </a:xfrm>
          <a:prstGeom prst="ellipse">
            <a:avLst/>
          </a:prstGeom>
          <a:solidFill>
            <a:srgbClr val="AAD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4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90" name="Google Shape;1290;p36"/>
          <p:cNvSpPr/>
          <p:nvPr/>
        </p:nvSpPr>
        <p:spPr>
          <a:xfrm>
            <a:off x="7531703" y="3487082"/>
            <a:ext cx="285256" cy="296864"/>
          </a:xfrm>
          <a:prstGeom prst="ellipse">
            <a:avLst/>
          </a:prstGeom>
          <a:solidFill>
            <a:srgbClr val="AAD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1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91" name="Google Shape;1291;p36"/>
          <p:cNvSpPr/>
          <p:nvPr/>
        </p:nvSpPr>
        <p:spPr>
          <a:xfrm>
            <a:off x="373077" y="1528769"/>
            <a:ext cx="285256" cy="296864"/>
          </a:xfrm>
          <a:prstGeom prst="ellipse">
            <a:avLst/>
          </a:prstGeom>
          <a:solidFill>
            <a:srgbClr val="AAD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3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92" name="Google Shape;1292;p36"/>
          <p:cNvSpPr/>
          <p:nvPr/>
        </p:nvSpPr>
        <p:spPr>
          <a:xfrm>
            <a:off x="7638714" y="2083210"/>
            <a:ext cx="285256" cy="296864"/>
          </a:xfrm>
          <a:prstGeom prst="ellipse">
            <a:avLst/>
          </a:prstGeom>
          <a:solidFill>
            <a:srgbClr val="AAD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5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293" name="Google Shape;1293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23800" y="4740010"/>
            <a:ext cx="457790" cy="450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3965"/>
            <a:ext cx="12192000" cy="7176655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37"/>
          <p:cNvSpPr/>
          <p:nvPr/>
        </p:nvSpPr>
        <p:spPr>
          <a:xfrm>
            <a:off x="0" y="0"/>
            <a:ext cx="7353300" cy="6858000"/>
          </a:xfrm>
          <a:custGeom>
            <a:rect b="b" l="l" r="r" t="t"/>
            <a:pathLst>
              <a:path extrusionOk="0" h="6858000" w="7353300">
                <a:moveTo>
                  <a:pt x="0" y="0"/>
                </a:moveTo>
                <a:lnTo>
                  <a:pt x="7353300" y="0"/>
                </a:lnTo>
                <a:lnTo>
                  <a:pt x="5638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B276D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37"/>
          <p:cNvSpPr/>
          <p:nvPr/>
        </p:nvSpPr>
        <p:spPr>
          <a:xfrm>
            <a:off x="6096000" y="0"/>
            <a:ext cx="6095999" cy="6858000"/>
          </a:xfrm>
          <a:custGeom>
            <a:rect b="b" l="l" r="r" t="t"/>
            <a:pathLst>
              <a:path extrusionOk="0" h="6858000" w="6426200">
                <a:moveTo>
                  <a:pt x="1714500" y="0"/>
                </a:moveTo>
                <a:lnTo>
                  <a:pt x="6426200" y="0"/>
                </a:lnTo>
                <a:lnTo>
                  <a:pt x="64262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C4E3C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37"/>
          <p:cNvSpPr txBox="1"/>
          <p:nvPr/>
        </p:nvSpPr>
        <p:spPr>
          <a:xfrm>
            <a:off x="371475" y="1863179"/>
            <a:ext cx="597390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Consulting 2020 Chart Pool: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Timeline Slide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38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 sz="2800">
                <a:solidFill>
                  <a:srgbClr val="002060"/>
                </a:solidFill>
              </a:rPr>
              <a:t>ที่ปรึกษาได้แบ่งแผนงานเป็น 4 ระยะ รวมทั้งหมด 7 แผนงาน เริ่มตั้งแต่การวางแผนโครงการจนถึงการสรุปผลและส่งมอบผลงาน โดยคาดการณ์ว่าจะลุล่วงทุกแผนงานภายใน วันที่ 30 กันยายน พ.ศ. 2563</a:t>
            </a:r>
            <a:endParaRPr/>
          </a:p>
        </p:txBody>
      </p:sp>
      <p:graphicFrame>
        <p:nvGraphicFramePr>
          <p:cNvPr id="1307" name="Google Shape;1307;p38"/>
          <p:cNvGraphicFramePr/>
          <p:nvPr/>
        </p:nvGraphicFramePr>
        <p:xfrm>
          <a:off x="402342" y="12412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{65B9791E-EB41-422E-9E38-EFAC18FB1344}</a:tableStyleId>
              </a:tblPr>
              <a:tblGrid>
                <a:gridCol w="6904100"/>
                <a:gridCol w="750750"/>
                <a:gridCol w="750750"/>
                <a:gridCol w="750750"/>
                <a:gridCol w="750750"/>
                <a:gridCol w="750750"/>
                <a:gridCol w="750750"/>
              </a:tblGrid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2000" u="none" cap="none" strike="noStrike">
                          <a:solidFill>
                            <a:schemeClr val="accen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แผนการดำเนินงาน                                                                                            </a:t>
                      </a:r>
                      <a:r>
                        <a:rPr b="1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วัน 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15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E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30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E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45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E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60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E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75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E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30 ก.ย. 63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EFF"/>
                    </a:solidFill>
                  </a:tcPr>
                </a:tc>
              </a:tr>
              <a:tr h="367275"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8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ระยะที่ 1: จัดทำแผนการดำเนินงานโครงการฯ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764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694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1 การวางแผนโครงการโดยละเอียด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Sarabun"/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2 ศึกษาวิเคราะห์ข้อมูลเกี่ยวกับแผนการปฏิบัติการด้านดิจิทัลของทั้งประเทศไทยและต่างประเทศ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275"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8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ระยะที่ 2: ศึกษาและวิเคราะห์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764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Sarabun"/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3 </a:t>
                      </a:r>
                      <a:r>
                        <a:rPr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ศึกษาและวิเคราะห์ แผนระดับชาติและกฏหมายที่เกี่ยวของกับดิจิทัล</a:t>
                      </a:r>
                      <a:endParaRPr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Sarabun"/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4 </a:t>
                      </a:r>
                      <a:r>
                        <a:rPr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ศึกษาระบบงานสารสนเทศและเทคโนโลยี ที่เหมาะสมกับแผนปฏิบัติการดิจิทัล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275"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8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ระยะที่ 3: จัดทำแผนปฏิบัติการดิจิทัล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764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5 จัดทำแผนปฏิบัติการดิจิทัลระยะ 3 ปี และแผนปฏิบัติการประจำปี พ.ศ. 2564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Sarabun"/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6 จัดทำแผนการบริหารจัดการความมั่นคง และการคุ้มครองข้อมูลส่วนบุคคล</a:t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Sarabun"/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7 นำเสนอแผนและแนวทางในการอบรมให้ความรู้เรื่องเทคโนโลยีสารสนเทศที่เกี่ยวข้อง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275"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8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ระยะที่ 4: สรุปผลและส่งมอบงาน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3764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8 รายงานแผนฉบับสมบูรณ์พร้อมเผยแพร่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th-TH" sz="18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 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8" name="Google Shape;1308;p38"/>
          <p:cNvSpPr/>
          <p:nvPr/>
        </p:nvSpPr>
        <p:spPr>
          <a:xfrm>
            <a:off x="7303841" y="2071527"/>
            <a:ext cx="749808" cy="183075"/>
          </a:xfrm>
          <a:prstGeom prst="rect">
            <a:avLst/>
          </a:prstGeom>
          <a:solidFill>
            <a:srgbClr val="CADEFF"/>
          </a:solidFill>
          <a:ln cap="flat" cmpd="sng" w="12700">
            <a:solidFill>
              <a:srgbClr val="60A6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38"/>
          <p:cNvSpPr/>
          <p:nvPr/>
        </p:nvSpPr>
        <p:spPr>
          <a:xfrm>
            <a:off x="7303841" y="2352076"/>
            <a:ext cx="749808" cy="183075"/>
          </a:xfrm>
          <a:prstGeom prst="rect">
            <a:avLst/>
          </a:prstGeom>
          <a:solidFill>
            <a:srgbClr val="CADEFF"/>
          </a:solidFill>
          <a:ln cap="flat" cmpd="sng" w="12700">
            <a:solidFill>
              <a:srgbClr val="60A6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38"/>
          <p:cNvSpPr/>
          <p:nvPr/>
        </p:nvSpPr>
        <p:spPr>
          <a:xfrm>
            <a:off x="8055968" y="3092281"/>
            <a:ext cx="749808" cy="183075"/>
          </a:xfrm>
          <a:prstGeom prst="rect">
            <a:avLst/>
          </a:prstGeom>
          <a:solidFill>
            <a:srgbClr val="CADEFF"/>
          </a:solidFill>
          <a:ln cap="flat" cmpd="sng" w="12700">
            <a:solidFill>
              <a:srgbClr val="60A6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38"/>
          <p:cNvSpPr/>
          <p:nvPr/>
        </p:nvSpPr>
        <p:spPr>
          <a:xfrm>
            <a:off x="8816486" y="4063988"/>
            <a:ext cx="1498288" cy="183075"/>
          </a:xfrm>
          <a:prstGeom prst="rect">
            <a:avLst/>
          </a:prstGeom>
          <a:solidFill>
            <a:srgbClr val="CADEFF"/>
          </a:solidFill>
          <a:ln cap="flat" cmpd="sng" w="12700">
            <a:solidFill>
              <a:srgbClr val="60A6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38"/>
          <p:cNvSpPr/>
          <p:nvPr/>
        </p:nvSpPr>
        <p:spPr>
          <a:xfrm>
            <a:off x="8816486" y="4389298"/>
            <a:ext cx="1498288" cy="183075"/>
          </a:xfrm>
          <a:prstGeom prst="rect">
            <a:avLst/>
          </a:prstGeom>
          <a:solidFill>
            <a:srgbClr val="CADEFF"/>
          </a:solidFill>
          <a:ln cap="flat" cmpd="sng" w="12700">
            <a:solidFill>
              <a:srgbClr val="60A6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38"/>
          <p:cNvSpPr/>
          <p:nvPr/>
        </p:nvSpPr>
        <p:spPr>
          <a:xfrm>
            <a:off x="8055968" y="3351404"/>
            <a:ext cx="749808" cy="183075"/>
          </a:xfrm>
          <a:prstGeom prst="rect">
            <a:avLst/>
          </a:prstGeom>
          <a:solidFill>
            <a:srgbClr val="CADEFF"/>
          </a:solidFill>
          <a:ln cap="flat" cmpd="sng" w="12700">
            <a:solidFill>
              <a:srgbClr val="60A6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38"/>
          <p:cNvSpPr/>
          <p:nvPr/>
        </p:nvSpPr>
        <p:spPr>
          <a:xfrm>
            <a:off x="8011650" y="5779134"/>
            <a:ext cx="119063" cy="103188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38"/>
          <p:cNvSpPr/>
          <p:nvPr/>
        </p:nvSpPr>
        <p:spPr>
          <a:xfrm>
            <a:off x="11715524" y="5779134"/>
            <a:ext cx="119063" cy="103188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38"/>
          <p:cNvSpPr/>
          <p:nvPr/>
        </p:nvSpPr>
        <p:spPr>
          <a:xfrm>
            <a:off x="10255242" y="5780238"/>
            <a:ext cx="119063" cy="103188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38"/>
          <p:cNvSpPr txBox="1"/>
          <p:nvPr/>
        </p:nvSpPr>
        <p:spPr>
          <a:xfrm>
            <a:off x="7312230" y="6001419"/>
            <a:ext cx="1252446" cy="329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งวดที่ 1: รายงานเบื้องต้น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18" name="Google Shape;1318;p38"/>
          <p:cNvSpPr txBox="1"/>
          <p:nvPr/>
        </p:nvSpPr>
        <p:spPr>
          <a:xfrm>
            <a:off x="9315662" y="6001632"/>
            <a:ext cx="1252446" cy="329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งวดที่ 2: รายงานความก้าวหน้า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19" name="Google Shape;1319;p38"/>
          <p:cNvSpPr txBox="1"/>
          <p:nvPr/>
        </p:nvSpPr>
        <p:spPr>
          <a:xfrm>
            <a:off x="10754436" y="6001419"/>
            <a:ext cx="1153772" cy="329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งวดที่ 3: รายงานฉบับสมบูรณ์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20" name="Google Shape;1320;p38"/>
          <p:cNvSpPr/>
          <p:nvPr/>
        </p:nvSpPr>
        <p:spPr>
          <a:xfrm>
            <a:off x="10309471" y="5488465"/>
            <a:ext cx="1498288" cy="183075"/>
          </a:xfrm>
          <a:prstGeom prst="rect">
            <a:avLst/>
          </a:prstGeom>
          <a:solidFill>
            <a:srgbClr val="CADEFF"/>
          </a:solidFill>
          <a:ln cap="flat" cmpd="sng" w="12700">
            <a:solidFill>
              <a:srgbClr val="60A6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38"/>
          <p:cNvSpPr/>
          <p:nvPr/>
        </p:nvSpPr>
        <p:spPr>
          <a:xfrm>
            <a:off x="7888851" y="2368380"/>
            <a:ext cx="156409" cy="144000"/>
          </a:xfrm>
          <a:prstGeom prst="diamond">
            <a:avLst/>
          </a:prstGeom>
          <a:solidFill>
            <a:srgbClr val="FFC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22" name="Google Shape;1322;p38"/>
          <p:cNvSpPr/>
          <p:nvPr/>
        </p:nvSpPr>
        <p:spPr>
          <a:xfrm>
            <a:off x="8640978" y="3370941"/>
            <a:ext cx="156409" cy="144000"/>
          </a:xfrm>
          <a:prstGeom prst="diamond">
            <a:avLst/>
          </a:prstGeom>
          <a:solidFill>
            <a:srgbClr val="FFC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23" name="Google Shape;1323;p38"/>
          <p:cNvSpPr/>
          <p:nvPr/>
        </p:nvSpPr>
        <p:spPr>
          <a:xfrm>
            <a:off x="11058615" y="5520097"/>
            <a:ext cx="156409" cy="144000"/>
          </a:xfrm>
          <a:prstGeom prst="diamond">
            <a:avLst/>
          </a:prstGeom>
          <a:solidFill>
            <a:srgbClr val="92D05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24" name="Google Shape;1324;p38"/>
          <p:cNvSpPr/>
          <p:nvPr/>
        </p:nvSpPr>
        <p:spPr>
          <a:xfrm>
            <a:off x="11656171" y="5520097"/>
            <a:ext cx="156409" cy="144000"/>
          </a:xfrm>
          <a:prstGeom prst="diamond">
            <a:avLst/>
          </a:prstGeom>
          <a:solidFill>
            <a:srgbClr val="92D05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25" name="Google Shape;1325;p38"/>
          <p:cNvSpPr/>
          <p:nvPr/>
        </p:nvSpPr>
        <p:spPr>
          <a:xfrm>
            <a:off x="11354982" y="5520097"/>
            <a:ext cx="156409" cy="144000"/>
          </a:xfrm>
          <a:prstGeom prst="diamond">
            <a:avLst/>
          </a:prstGeom>
          <a:solidFill>
            <a:srgbClr val="92D05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1326" name="Google Shape;1326;p38"/>
          <p:cNvGrpSpPr/>
          <p:nvPr/>
        </p:nvGrpSpPr>
        <p:grpSpPr>
          <a:xfrm>
            <a:off x="1353910" y="5840531"/>
            <a:ext cx="1459570" cy="338554"/>
            <a:chOff x="4354285" y="6296502"/>
            <a:chExt cx="1459570" cy="338554"/>
          </a:xfrm>
        </p:grpSpPr>
        <p:sp>
          <p:nvSpPr>
            <p:cNvPr id="1327" name="Google Shape;1327;p38"/>
            <p:cNvSpPr/>
            <p:nvPr/>
          </p:nvSpPr>
          <p:spPr>
            <a:xfrm>
              <a:off x="4354285" y="6393779"/>
              <a:ext cx="156409" cy="144000"/>
            </a:xfrm>
            <a:prstGeom prst="diamond">
              <a:avLst/>
            </a:prstGeom>
            <a:solidFill>
              <a:srgbClr val="FFC00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328" name="Google Shape;1328;p38"/>
            <p:cNvSpPr txBox="1"/>
            <p:nvPr/>
          </p:nvSpPr>
          <p:spPr>
            <a:xfrm>
              <a:off x="4508690" y="6296502"/>
              <a:ext cx="130516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3492"/>
                </a:buClr>
                <a:buSzPts val="1600"/>
                <a:buFont typeface="Sarabun"/>
                <a:buNone/>
              </a:pPr>
              <a:r>
                <a:rPr b="0" i="0" lang="th-TH" sz="1600" u="none" cap="none" strike="noStrike">
                  <a:solidFill>
                    <a:srgbClr val="0F3492"/>
                  </a:solidFill>
                  <a:latin typeface="Sarabun"/>
                  <a:ea typeface="Sarabun"/>
                  <a:cs typeface="Sarabun"/>
                  <a:sym typeface="Sarabun"/>
                </a:rPr>
                <a:t>รายงานความคืบหน้า</a:t>
              </a:r>
              <a:endParaRPr b="0" i="0" sz="16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1329" name="Google Shape;1329;p38"/>
          <p:cNvGrpSpPr/>
          <p:nvPr/>
        </p:nvGrpSpPr>
        <p:grpSpPr>
          <a:xfrm>
            <a:off x="506428" y="5840531"/>
            <a:ext cx="770279" cy="338554"/>
            <a:chOff x="4354285" y="5924233"/>
            <a:chExt cx="770279" cy="338554"/>
          </a:xfrm>
        </p:grpSpPr>
        <p:sp>
          <p:nvSpPr>
            <p:cNvPr id="1330" name="Google Shape;1330;p38"/>
            <p:cNvSpPr/>
            <p:nvPr/>
          </p:nvSpPr>
          <p:spPr>
            <a:xfrm>
              <a:off x="4354285" y="6021510"/>
              <a:ext cx="156409" cy="144000"/>
            </a:xfrm>
            <a:prstGeom prst="diamond">
              <a:avLst/>
            </a:prstGeom>
            <a:solidFill>
              <a:srgbClr val="92D05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331" name="Google Shape;1331;p38"/>
            <p:cNvSpPr txBox="1"/>
            <p:nvPr/>
          </p:nvSpPr>
          <p:spPr>
            <a:xfrm>
              <a:off x="4508690" y="5924233"/>
              <a:ext cx="61587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3492"/>
                </a:buClr>
                <a:buSzPts val="1600"/>
                <a:buFont typeface="Sarabun"/>
                <a:buNone/>
              </a:pPr>
              <a:r>
                <a:rPr b="0" i="0" lang="th-TH" sz="1600" u="none" cap="none" strike="noStrike">
                  <a:solidFill>
                    <a:srgbClr val="0F3492"/>
                  </a:solidFill>
                  <a:latin typeface="Sarabun"/>
                  <a:ea typeface="Sarabun"/>
                  <a:cs typeface="Sarabun"/>
                  <a:sym typeface="Sarabun"/>
                </a:rPr>
                <a:t>เผยแพร่</a:t>
              </a:r>
              <a:endParaRPr b="0" i="0" sz="16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sp>
        <p:nvSpPr>
          <p:cNvPr id="1332" name="Google Shape;1332;p38"/>
          <p:cNvSpPr/>
          <p:nvPr/>
        </p:nvSpPr>
        <p:spPr>
          <a:xfrm>
            <a:off x="8816486" y="4759760"/>
            <a:ext cx="1498288" cy="183075"/>
          </a:xfrm>
          <a:prstGeom prst="rect">
            <a:avLst/>
          </a:prstGeom>
          <a:solidFill>
            <a:srgbClr val="CADEFF"/>
          </a:solidFill>
          <a:ln cap="flat" cmpd="sng" w="12700">
            <a:solidFill>
              <a:srgbClr val="60A6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38"/>
          <p:cNvSpPr/>
          <p:nvPr/>
        </p:nvSpPr>
        <p:spPr>
          <a:xfrm>
            <a:off x="10144673" y="4776416"/>
            <a:ext cx="156409" cy="144000"/>
          </a:xfrm>
          <a:prstGeom prst="diamond">
            <a:avLst/>
          </a:prstGeom>
          <a:solidFill>
            <a:srgbClr val="FFC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39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/>
              <a:t>ในโครงการนี้ ที่ปรึกษาได้แบ่งการดำเนินโครงการออกเป็นทั้งหมด 7 แผนงาน โดยมีรายละเอียดและความเชื่อมโยงกันของแต่ละแผนงานดังนี้</a:t>
            </a:r>
            <a:endParaRPr/>
          </a:p>
        </p:txBody>
      </p:sp>
      <p:graphicFrame>
        <p:nvGraphicFramePr>
          <p:cNvPr id="1339" name="Google Shape;1339;p39"/>
          <p:cNvGraphicFramePr/>
          <p:nvPr/>
        </p:nvGraphicFramePr>
        <p:xfrm>
          <a:off x="384208" y="13165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{00D75BD6-1511-4407-87D2-2C48D245821C}</a:tableStyleId>
              </a:tblPr>
              <a:tblGrid>
                <a:gridCol w="4779975"/>
                <a:gridCol w="875900"/>
                <a:gridCol w="481700"/>
                <a:gridCol w="481700"/>
                <a:gridCol w="481700"/>
                <a:gridCol w="481700"/>
                <a:gridCol w="481700"/>
                <a:gridCol w="481700"/>
                <a:gridCol w="481700"/>
                <a:gridCol w="481700"/>
                <a:gridCol w="481700"/>
                <a:gridCol w="481700"/>
                <a:gridCol w="481700"/>
                <a:gridCol w="481700"/>
              </a:tblGrid>
              <a:tr h="3793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rgbClr val="FFFFFF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แผนการดำเนินงาน</a:t>
                      </a:r>
                      <a:endParaRPr sz="1600" u="none" cap="none" strike="noStrike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u="none" cap="none" strike="noStrike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วันที่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45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60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75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90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 hMerge="1"/>
              </a:tr>
              <a:tr h="379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W11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th-TH" sz="1600" u="none" cap="none" strike="noStrike">
                          <a:solidFill>
                            <a:schemeClr val="lt1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W12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8297C"/>
                    </a:solidFill>
                  </a:tcPr>
                </a:tc>
              </a:tr>
              <a:tr h="290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1 </a:t>
                      </a: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การวางแผนการดำเนินงานโดยละเอียด</a:t>
                      </a:r>
                      <a:endParaRPr b="0" i="0" sz="16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การทำงานร่วมกับ ททท. ในรูปแบบ On-site</a:t>
                      </a:r>
                      <a:endParaRPr b="0" i="0" sz="16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2 </a:t>
                      </a: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การวิเคราะห์ข้อมูลที่เกี่ยวข้องกับองค์กร ททท.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ผลการศึกษาสมรรถนะด้านดิจิทัลที่เหมาะสมกับ ททท.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3 </a:t>
                      </a: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จัดทำและประเมินสมรรถนะด้านดิจิทัล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จัดทำแบบประเมินความรู้ความเข้าใจดิจิทัล (Digital Literacy)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จัดทำแบบประเมินความพร้อมดิจิทัล (Digital Maturity)</a:t>
                      </a:r>
                      <a:endParaRPr b="0" i="0" sz="16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ประเมินสมรรถนะด้านดิจิทัลบุคลากร ททท.</a:t>
                      </a:r>
                      <a:endParaRPr b="0" i="0" sz="16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4 </a:t>
                      </a: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ผลการประเมินสมรรถนะดิจิทัลและหลักสูตรสำหรับผู้บริหารระดับ 9 - 10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5 </a:t>
                      </a: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ออกแบบหลักสูตรบุคลากรทุกระดับและวิธีการพัฒนาสมรรถนะด้านดิจิทัล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6 </a:t>
                      </a: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การออกแบบกระบวนการดำเนินงานพัฒนาบุคลากร ททท.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แผนงานที่ 7 </a:t>
                      </a:r>
                      <a:r>
                        <a:rPr b="0" i="0" lang="th-TH" sz="1600" u="none" cap="none" strike="noStrike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สรุปผลและส่งมอบงาน</a:t>
                      </a:r>
                      <a:endParaRPr sz="1600" u="none" cap="none" strike="noStrike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002060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340" name="Google Shape;1340;p39"/>
          <p:cNvSpPr/>
          <p:nvPr/>
        </p:nvSpPr>
        <p:spPr>
          <a:xfrm>
            <a:off x="6036378" y="2257918"/>
            <a:ext cx="962199" cy="137160"/>
          </a:xfrm>
          <a:prstGeom prst="rect">
            <a:avLst/>
          </a:prstGeom>
          <a:solidFill>
            <a:srgbClr val="228DDD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41" name="Google Shape;1341;p39"/>
          <p:cNvSpPr/>
          <p:nvPr/>
        </p:nvSpPr>
        <p:spPr>
          <a:xfrm>
            <a:off x="7004176" y="3737502"/>
            <a:ext cx="959491" cy="137160"/>
          </a:xfrm>
          <a:prstGeom prst="rect">
            <a:avLst/>
          </a:prstGeom>
          <a:solidFill>
            <a:srgbClr val="228DDD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42" name="Google Shape;1342;p39"/>
          <p:cNvSpPr txBox="1"/>
          <p:nvPr/>
        </p:nvSpPr>
        <p:spPr>
          <a:xfrm>
            <a:off x="5334138" y="5262571"/>
            <a:ext cx="14104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เซ็นสัญญา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70C0"/>
                </a:solidFill>
                <a:latin typeface="Sarabun"/>
                <a:ea typeface="Sarabun"/>
                <a:cs typeface="Sarabun"/>
                <a:sym typeface="Sarabun"/>
              </a:rPr>
              <a:t>1 ก.ค. 63</a:t>
            </a:r>
            <a:endParaRPr b="1" i="0" sz="1600" u="none" cap="none" strike="noStrike">
              <a:solidFill>
                <a:srgbClr val="0070C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43" name="Google Shape;1343;p39"/>
          <p:cNvSpPr/>
          <p:nvPr/>
        </p:nvSpPr>
        <p:spPr>
          <a:xfrm>
            <a:off x="5979856" y="5218291"/>
            <a:ext cx="119063" cy="103188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39"/>
          <p:cNvSpPr/>
          <p:nvPr/>
        </p:nvSpPr>
        <p:spPr>
          <a:xfrm>
            <a:off x="8865557" y="5218291"/>
            <a:ext cx="119063" cy="103188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39"/>
          <p:cNvSpPr/>
          <p:nvPr/>
        </p:nvSpPr>
        <p:spPr>
          <a:xfrm>
            <a:off x="11702339" y="5218291"/>
            <a:ext cx="119063" cy="103188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39"/>
          <p:cNvSpPr txBox="1"/>
          <p:nvPr/>
        </p:nvSpPr>
        <p:spPr>
          <a:xfrm>
            <a:off x="6155334" y="5262571"/>
            <a:ext cx="16865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D1: รายงานขั้นต้น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Inception Report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70C0"/>
                </a:solidFill>
                <a:latin typeface="Sarabun"/>
                <a:ea typeface="Sarabun"/>
                <a:cs typeface="Sarabun"/>
                <a:sym typeface="Sarabun"/>
              </a:rPr>
              <a:t>16 ก.ค. 63</a:t>
            </a:r>
            <a:endParaRPr/>
          </a:p>
        </p:txBody>
      </p:sp>
      <p:sp>
        <p:nvSpPr>
          <p:cNvPr id="1347" name="Google Shape;1347;p39"/>
          <p:cNvSpPr txBox="1"/>
          <p:nvPr/>
        </p:nvSpPr>
        <p:spPr>
          <a:xfrm>
            <a:off x="10297907" y="5262571"/>
            <a:ext cx="150988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D3: รายงานขั้นสุดท้าย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Final Report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70C0"/>
                </a:solidFill>
                <a:latin typeface="Sarabun"/>
                <a:ea typeface="Sarabun"/>
                <a:cs typeface="Sarabun"/>
                <a:sym typeface="Sarabun"/>
              </a:rPr>
              <a:t>29 ก.ย. 63</a:t>
            </a:r>
            <a:endParaRPr/>
          </a:p>
        </p:txBody>
      </p:sp>
      <p:sp>
        <p:nvSpPr>
          <p:cNvPr id="1348" name="Google Shape;1348;p39"/>
          <p:cNvSpPr txBox="1"/>
          <p:nvPr/>
        </p:nvSpPr>
        <p:spPr>
          <a:xfrm>
            <a:off x="362723" y="6051221"/>
            <a:ext cx="17379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Sarabun"/>
              <a:buNone/>
            </a:pPr>
            <a:r>
              <a:rPr b="0" i="1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D1 = Deliverable 1 (15 Days)</a:t>
            </a:r>
            <a:endParaRPr b="0" i="1" sz="1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49" name="Google Shape;1349;p39"/>
          <p:cNvSpPr txBox="1"/>
          <p:nvPr/>
        </p:nvSpPr>
        <p:spPr>
          <a:xfrm>
            <a:off x="2301074" y="6051221"/>
            <a:ext cx="17379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Sarabun"/>
              <a:buNone/>
            </a:pPr>
            <a:r>
              <a:rPr b="0" i="1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D2 = Deliverable 2 (45 Days)</a:t>
            </a:r>
            <a:endParaRPr b="0" i="1" sz="1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50" name="Google Shape;1350;p39"/>
          <p:cNvSpPr txBox="1"/>
          <p:nvPr/>
        </p:nvSpPr>
        <p:spPr>
          <a:xfrm>
            <a:off x="4239425" y="6051221"/>
            <a:ext cx="16995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Sarabun"/>
              <a:buNone/>
            </a:pPr>
            <a:r>
              <a:rPr b="0" i="1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D3= Deliverable 3 (90 Days)</a:t>
            </a:r>
            <a:endParaRPr b="0" i="1" sz="1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51" name="Google Shape;1351;p39"/>
          <p:cNvSpPr/>
          <p:nvPr/>
        </p:nvSpPr>
        <p:spPr>
          <a:xfrm>
            <a:off x="9893661" y="4715706"/>
            <a:ext cx="1461309" cy="137160"/>
          </a:xfrm>
          <a:prstGeom prst="rect">
            <a:avLst/>
          </a:prstGeom>
          <a:solidFill>
            <a:srgbClr val="228DDD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52" name="Google Shape;1352;p39"/>
          <p:cNvSpPr/>
          <p:nvPr/>
        </p:nvSpPr>
        <p:spPr>
          <a:xfrm>
            <a:off x="11354575" y="4960256"/>
            <a:ext cx="452822" cy="137160"/>
          </a:xfrm>
          <a:prstGeom prst="rect">
            <a:avLst/>
          </a:prstGeom>
          <a:solidFill>
            <a:srgbClr val="228DDD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53" name="Google Shape;1353;p39"/>
          <p:cNvSpPr txBox="1"/>
          <p:nvPr/>
        </p:nvSpPr>
        <p:spPr>
          <a:xfrm>
            <a:off x="1947284" y="5191393"/>
            <a:ext cx="20703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นำเสนอผลการศึกษาต่อ ททท.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54" name="Google Shape;1354;p39"/>
          <p:cNvSpPr/>
          <p:nvPr/>
        </p:nvSpPr>
        <p:spPr>
          <a:xfrm flipH="1">
            <a:off x="1799454" y="5313321"/>
            <a:ext cx="141342" cy="94699"/>
          </a:xfrm>
          <a:prstGeom prst="flowChartDecision">
            <a:avLst/>
          </a:prstGeom>
          <a:solidFill>
            <a:srgbClr val="92D05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39"/>
          <p:cNvSpPr/>
          <p:nvPr/>
        </p:nvSpPr>
        <p:spPr>
          <a:xfrm flipH="1">
            <a:off x="11175151" y="4736937"/>
            <a:ext cx="141342" cy="94699"/>
          </a:xfrm>
          <a:prstGeom prst="flowChartDecision">
            <a:avLst/>
          </a:prstGeom>
          <a:solidFill>
            <a:srgbClr val="92D05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39"/>
          <p:cNvSpPr/>
          <p:nvPr/>
        </p:nvSpPr>
        <p:spPr>
          <a:xfrm>
            <a:off x="6939054" y="5218291"/>
            <a:ext cx="119063" cy="103188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39"/>
          <p:cNvSpPr/>
          <p:nvPr/>
        </p:nvSpPr>
        <p:spPr>
          <a:xfrm flipH="1">
            <a:off x="479710" y="5313321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39"/>
          <p:cNvSpPr txBox="1"/>
          <p:nvPr/>
        </p:nvSpPr>
        <p:spPr>
          <a:xfrm>
            <a:off x="621051" y="5191393"/>
            <a:ext cx="20703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On-site Working</a:t>
            </a:r>
            <a:endParaRPr/>
          </a:p>
        </p:txBody>
      </p:sp>
      <p:sp>
        <p:nvSpPr>
          <p:cNvPr id="1359" name="Google Shape;1359;p39"/>
          <p:cNvSpPr txBox="1"/>
          <p:nvPr/>
        </p:nvSpPr>
        <p:spPr>
          <a:xfrm>
            <a:off x="8081836" y="5262571"/>
            <a:ext cx="16865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D2: รายงานความก้าวหน้า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Progress Report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70C0"/>
                </a:solidFill>
                <a:latin typeface="Sarabun"/>
                <a:ea typeface="Sarabun"/>
                <a:cs typeface="Sarabun"/>
                <a:sym typeface="Sarabun"/>
              </a:rPr>
              <a:t>15 ส.ค 63</a:t>
            </a:r>
            <a:endParaRPr/>
          </a:p>
        </p:txBody>
      </p:sp>
      <p:sp>
        <p:nvSpPr>
          <p:cNvPr id="1360" name="Google Shape;1360;p39"/>
          <p:cNvSpPr txBox="1"/>
          <p:nvPr/>
        </p:nvSpPr>
        <p:spPr>
          <a:xfrm>
            <a:off x="5050422" y="2908456"/>
            <a:ext cx="10800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24 ก.ค. 63</a:t>
            </a:r>
            <a:endParaRPr/>
          </a:p>
        </p:txBody>
      </p:sp>
      <p:sp>
        <p:nvSpPr>
          <p:cNvPr id="1361" name="Google Shape;1361;p39"/>
          <p:cNvSpPr txBox="1"/>
          <p:nvPr/>
        </p:nvSpPr>
        <p:spPr>
          <a:xfrm>
            <a:off x="5059410" y="3399291"/>
            <a:ext cx="109865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16-31 ก.ค. 63</a:t>
            </a:r>
            <a:endParaRPr/>
          </a:p>
        </p:txBody>
      </p:sp>
      <p:sp>
        <p:nvSpPr>
          <p:cNvPr id="1362" name="Google Shape;1362;p39"/>
          <p:cNvSpPr txBox="1"/>
          <p:nvPr/>
        </p:nvSpPr>
        <p:spPr>
          <a:xfrm>
            <a:off x="5099101" y="3645468"/>
            <a:ext cx="10192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16-31 ก.ค. 63</a:t>
            </a:r>
            <a:endParaRPr/>
          </a:p>
        </p:txBody>
      </p:sp>
      <p:cxnSp>
        <p:nvCxnSpPr>
          <p:cNvPr id="1363" name="Google Shape;1363;p39"/>
          <p:cNvCxnSpPr/>
          <p:nvPr/>
        </p:nvCxnSpPr>
        <p:spPr>
          <a:xfrm>
            <a:off x="6036378" y="1929799"/>
            <a:ext cx="0" cy="325750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64" name="Google Shape;1364;p39"/>
          <p:cNvSpPr txBox="1"/>
          <p:nvPr/>
        </p:nvSpPr>
        <p:spPr>
          <a:xfrm>
            <a:off x="5055653" y="2409907"/>
            <a:ext cx="10800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1 วัน/สัปดาห์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65" name="Google Shape;1365;p39"/>
          <p:cNvSpPr txBox="1"/>
          <p:nvPr/>
        </p:nvSpPr>
        <p:spPr>
          <a:xfrm>
            <a:off x="5126774" y="3891690"/>
            <a:ext cx="9639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3-30 ส.ค. 63</a:t>
            </a:r>
            <a:endParaRPr/>
          </a:p>
        </p:txBody>
      </p:sp>
      <p:sp>
        <p:nvSpPr>
          <p:cNvPr id="1366" name="Google Shape;1366;p39"/>
          <p:cNvSpPr/>
          <p:nvPr/>
        </p:nvSpPr>
        <p:spPr>
          <a:xfrm>
            <a:off x="7013027" y="3492951"/>
            <a:ext cx="959491" cy="137160"/>
          </a:xfrm>
          <a:prstGeom prst="rect">
            <a:avLst/>
          </a:prstGeom>
          <a:solidFill>
            <a:srgbClr val="228DDD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367" name="Google Shape;1367;p39"/>
          <p:cNvCxnSpPr/>
          <p:nvPr/>
        </p:nvCxnSpPr>
        <p:spPr>
          <a:xfrm>
            <a:off x="8924091" y="1903343"/>
            <a:ext cx="0" cy="325750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68" name="Google Shape;1368;p39"/>
          <p:cNvCxnSpPr/>
          <p:nvPr/>
        </p:nvCxnSpPr>
        <p:spPr>
          <a:xfrm>
            <a:off x="11807792" y="1903343"/>
            <a:ext cx="0" cy="325750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69" name="Google Shape;1369;p39"/>
          <p:cNvCxnSpPr/>
          <p:nvPr/>
        </p:nvCxnSpPr>
        <p:spPr>
          <a:xfrm>
            <a:off x="7002948" y="1903451"/>
            <a:ext cx="0" cy="325750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70" name="Google Shape;1370;p39"/>
          <p:cNvSpPr/>
          <p:nvPr/>
        </p:nvSpPr>
        <p:spPr>
          <a:xfrm>
            <a:off x="9403228" y="4471155"/>
            <a:ext cx="973739" cy="137160"/>
          </a:xfrm>
          <a:prstGeom prst="rect">
            <a:avLst/>
          </a:prstGeom>
          <a:solidFill>
            <a:srgbClr val="228DDD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71" name="Google Shape;1371;p39"/>
          <p:cNvSpPr/>
          <p:nvPr/>
        </p:nvSpPr>
        <p:spPr>
          <a:xfrm>
            <a:off x="6515515" y="3009153"/>
            <a:ext cx="955700" cy="137160"/>
          </a:xfrm>
          <a:prstGeom prst="rect">
            <a:avLst/>
          </a:prstGeom>
          <a:solidFill>
            <a:srgbClr val="228DDD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72" name="Google Shape;1372;p39"/>
          <p:cNvSpPr/>
          <p:nvPr/>
        </p:nvSpPr>
        <p:spPr>
          <a:xfrm flipH="1">
            <a:off x="7304976" y="3030384"/>
            <a:ext cx="141342" cy="94699"/>
          </a:xfrm>
          <a:prstGeom prst="flowChartDecision">
            <a:avLst/>
          </a:prstGeom>
          <a:solidFill>
            <a:schemeClr val="accent6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39"/>
          <p:cNvSpPr/>
          <p:nvPr/>
        </p:nvSpPr>
        <p:spPr>
          <a:xfrm>
            <a:off x="6045648" y="2516674"/>
            <a:ext cx="5762144" cy="137160"/>
          </a:xfrm>
          <a:prstGeom prst="rect">
            <a:avLst/>
          </a:prstGeom>
          <a:solidFill>
            <a:srgbClr val="228DDD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74" name="Google Shape;1374;p39"/>
          <p:cNvSpPr/>
          <p:nvPr/>
        </p:nvSpPr>
        <p:spPr>
          <a:xfrm flipH="1">
            <a:off x="6360304" y="2537904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39"/>
          <p:cNvSpPr/>
          <p:nvPr/>
        </p:nvSpPr>
        <p:spPr>
          <a:xfrm flipH="1">
            <a:off x="6850737" y="2537044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39"/>
          <p:cNvSpPr/>
          <p:nvPr/>
        </p:nvSpPr>
        <p:spPr>
          <a:xfrm flipH="1">
            <a:off x="7329873" y="2537043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39"/>
          <p:cNvSpPr/>
          <p:nvPr/>
        </p:nvSpPr>
        <p:spPr>
          <a:xfrm flipH="1">
            <a:off x="7820306" y="2534205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39"/>
          <p:cNvSpPr/>
          <p:nvPr/>
        </p:nvSpPr>
        <p:spPr>
          <a:xfrm flipH="1">
            <a:off x="8310739" y="2533345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39"/>
          <p:cNvSpPr/>
          <p:nvPr/>
        </p:nvSpPr>
        <p:spPr>
          <a:xfrm flipH="1">
            <a:off x="8789875" y="2533344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39"/>
          <p:cNvSpPr/>
          <p:nvPr/>
        </p:nvSpPr>
        <p:spPr>
          <a:xfrm flipH="1">
            <a:off x="9236879" y="2537904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39"/>
          <p:cNvSpPr/>
          <p:nvPr/>
        </p:nvSpPr>
        <p:spPr>
          <a:xfrm flipH="1">
            <a:off x="9727312" y="2537044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39"/>
          <p:cNvSpPr/>
          <p:nvPr/>
        </p:nvSpPr>
        <p:spPr>
          <a:xfrm flipH="1">
            <a:off x="10206448" y="2537043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39"/>
          <p:cNvSpPr/>
          <p:nvPr/>
        </p:nvSpPr>
        <p:spPr>
          <a:xfrm flipH="1">
            <a:off x="10696881" y="2534205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39"/>
          <p:cNvSpPr/>
          <p:nvPr/>
        </p:nvSpPr>
        <p:spPr>
          <a:xfrm flipH="1">
            <a:off x="11187314" y="2533345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39"/>
          <p:cNvSpPr/>
          <p:nvPr/>
        </p:nvSpPr>
        <p:spPr>
          <a:xfrm flipH="1">
            <a:off x="11666450" y="2533344"/>
            <a:ext cx="141342" cy="94699"/>
          </a:xfrm>
          <a:prstGeom prst="flowChartDecision">
            <a:avLst/>
          </a:prstGeom>
          <a:solidFill>
            <a:srgbClr val="FFFF00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39"/>
          <p:cNvSpPr/>
          <p:nvPr/>
        </p:nvSpPr>
        <p:spPr>
          <a:xfrm>
            <a:off x="7961649" y="3982053"/>
            <a:ext cx="1924998" cy="137160"/>
          </a:xfrm>
          <a:prstGeom prst="rect">
            <a:avLst/>
          </a:prstGeom>
          <a:solidFill>
            <a:srgbClr val="228DDD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87" name="Google Shape;1387;p39"/>
          <p:cNvSpPr/>
          <p:nvPr/>
        </p:nvSpPr>
        <p:spPr>
          <a:xfrm>
            <a:off x="8452081" y="4226604"/>
            <a:ext cx="1434566" cy="137160"/>
          </a:xfrm>
          <a:prstGeom prst="rect">
            <a:avLst/>
          </a:prstGeom>
          <a:solidFill>
            <a:srgbClr val="228DDD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88" name="Google Shape;1388;p39"/>
          <p:cNvSpPr/>
          <p:nvPr/>
        </p:nvSpPr>
        <p:spPr>
          <a:xfrm flipH="1">
            <a:off x="7828176" y="3505972"/>
            <a:ext cx="141342" cy="94699"/>
          </a:xfrm>
          <a:prstGeom prst="flowChartDecision">
            <a:avLst/>
          </a:prstGeom>
          <a:solidFill>
            <a:schemeClr val="accent6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39"/>
          <p:cNvSpPr txBox="1"/>
          <p:nvPr/>
        </p:nvSpPr>
        <p:spPr>
          <a:xfrm>
            <a:off x="3917916" y="5187305"/>
            <a:ext cx="20703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Meeting with TAT</a:t>
            </a:r>
            <a:endParaRPr/>
          </a:p>
        </p:txBody>
      </p:sp>
      <p:sp>
        <p:nvSpPr>
          <p:cNvPr id="1390" name="Google Shape;1390;p39"/>
          <p:cNvSpPr/>
          <p:nvPr/>
        </p:nvSpPr>
        <p:spPr>
          <a:xfrm flipH="1">
            <a:off x="3770086" y="5309233"/>
            <a:ext cx="141342" cy="94699"/>
          </a:xfrm>
          <a:prstGeom prst="flowChartDecision">
            <a:avLst/>
          </a:prstGeom>
          <a:solidFill>
            <a:schemeClr val="accent6"/>
          </a:solidFill>
          <a:ln cap="flat" cmpd="sng" w="12700">
            <a:solidFill>
              <a:srgbClr val="4A61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39"/>
          <p:cNvSpPr txBox="1"/>
          <p:nvPr/>
        </p:nvSpPr>
        <p:spPr>
          <a:xfrm>
            <a:off x="5118832" y="4132185"/>
            <a:ext cx="979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10-30 ส.ค. 63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"/>
          <p:cNvSpPr txBox="1"/>
          <p:nvPr>
            <p:ph type="ctrTitle"/>
          </p:nvPr>
        </p:nvSpPr>
        <p:spPr>
          <a:xfrm>
            <a:off x="429580" y="2343104"/>
            <a:ext cx="3419955" cy="133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9" name="Google Shape;329;p4"/>
          <p:cNvSpPr txBox="1"/>
          <p:nvPr>
            <p:ph idx="1" type="subTitle"/>
          </p:nvPr>
        </p:nvSpPr>
        <p:spPr>
          <a:xfrm>
            <a:off x="429580" y="4326181"/>
            <a:ext cx="3419955" cy="14232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A picture containing text, drawing&#10;&#10;Description automatically generated" id="330" name="Google Shape;3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0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ตัวอย่างหลักสูตรการพัฒนาผู้นำด้านดิจิทัลสำหรับบุคลากรที่มีศักยภาพสูง (Talent) มุ่งเน้นการสร้างความตระหนักรู้และแนวคิดดิจิทัลในการสร้างสรรค์ผลิตภัณฑ์และกระบวนการนวัตกรรมในการเปลี่ยนแปลงองค์กรไปสู่ยุคดิจิทัล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397" name="Google Shape;1397;p40"/>
          <p:cNvSpPr/>
          <p:nvPr/>
        </p:nvSpPr>
        <p:spPr>
          <a:xfrm>
            <a:off x="371475" y="1227955"/>
            <a:ext cx="7661629" cy="346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ตัวอย่างหลักสูตรการพัฒนาผู้นำด้านดิจิทัลในอนาคต (Next Digital Leaders Program)</a:t>
            </a:r>
            <a:endParaRPr/>
          </a:p>
        </p:txBody>
      </p:sp>
      <p:sp>
        <p:nvSpPr>
          <p:cNvPr id="1398" name="Google Shape;1398;p40"/>
          <p:cNvSpPr/>
          <p:nvPr/>
        </p:nvSpPr>
        <p:spPr>
          <a:xfrm>
            <a:off x="371475" y="1652631"/>
            <a:ext cx="11449049" cy="4639112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9" name="Google Shape;1399;p40"/>
          <p:cNvSpPr/>
          <p:nvPr/>
        </p:nvSpPr>
        <p:spPr>
          <a:xfrm>
            <a:off x="380661" y="1608407"/>
            <a:ext cx="3483265" cy="283020"/>
          </a:xfrm>
          <a:prstGeom prst="rect">
            <a:avLst/>
          </a:prstGeom>
          <a:solidFill>
            <a:srgbClr val="4BACC6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Acknowledge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40"/>
          <p:cNvSpPr/>
          <p:nvPr/>
        </p:nvSpPr>
        <p:spPr>
          <a:xfrm>
            <a:off x="3942826" y="1608407"/>
            <a:ext cx="7868513" cy="285501"/>
          </a:xfrm>
          <a:prstGeom prst="rect">
            <a:avLst/>
          </a:prstGeom>
          <a:solidFill>
            <a:srgbClr val="4BACC6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Experiment &amp; Evaluation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40"/>
          <p:cNvSpPr txBox="1"/>
          <p:nvPr/>
        </p:nvSpPr>
        <p:spPr>
          <a:xfrm>
            <a:off x="1800244" y="1988487"/>
            <a:ext cx="873402" cy="276999"/>
          </a:xfrm>
          <a:prstGeom prst="rect">
            <a:avLst/>
          </a:prstGeom>
          <a:noFill/>
          <a:ln cap="flat" cmpd="sng" w="25400">
            <a:solidFill>
              <a:srgbClr val="85D8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Day 1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2" name="Google Shape;1402;p40"/>
          <p:cNvCxnSpPr/>
          <p:nvPr/>
        </p:nvCxnSpPr>
        <p:spPr>
          <a:xfrm>
            <a:off x="614902" y="3011733"/>
            <a:ext cx="10790418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oval"/>
            <a:tailEnd len="med" w="med" type="oval"/>
          </a:ln>
        </p:spPr>
      </p:cxnSp>
      <p:grpSp>
        <p:nvGrpSpPr>
          <p:cNvPr id="1403" name="Google Shape;1403;p40"/>
          <p:cNvGrpSpPr/>
          <p:nvPr/>
        </p:nvGrpSpPr>
        <p:grpSpPr>
          <a:xfrm>
            <a:off x="1965809" y="2881798"/>
            <a:ext cx="316794" cy="316794"/>
            <a:chOff x="4319972" y="3176972"/>
            <a:chExt cx="504056" cy="504056"/>
          </a:xfrm>
        </p:grpSpPr>
        <p:sp>
          <p:nvSpPr>
            <p:cNvPr id="1404" name="Google Shape;1404;p40"/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rgbClr val="5CBE7A">
                <a:alpha val="49803"/>
              </a:srgbClr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405" name="Google Shape;1405;p40"/>
            <p:cNvSpPr/>
            <p:nvPr/>
          </p:nvSpPr>
          <p:spPr>
            <a:xfrm>
              <a:off x="4399685" y="3275876"/>
              <a:ext cx="323999" cy="323999"/>
            </a:xfrm>
            <a:prstGeom prst="ellipse">
              <a:avLst/>
            </a:prstGeom>
            <a:solidFill>
              <a:srgbClr val="5CBE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1406" name="Google Shape;1406;p40"/>
          <p:cNvGrpSpPr/>
          <p:nvPr/>
        </p:nvGrpSpPr>
        <p:grpSpPr>
          <a:xfrm>
            <a:off x="4810976" y="2876177"/>
            <a:ext cx="316794" cy="316794"/>
            <a:chOff x="4319972" y="3176972"/>
            <a:chExt cx="504056" cy="504056"/>
          </a:xfrm>
        </p:grpSpPr>
        <p:sp>
          <p:nvSpPr>
            <p:cNvPr id="1407" name="Google Shape;1407;p40"/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rgbClr val="2CB8AE">
                <a:alpha val="49803"/>
              </a:srgbClr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408" name="Google Shape;1408;p40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rgbClr val="2CB8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grpSp>
        <p:nvGrpSpPr>
          <p:cNvPr id="1409" name="Google Shape;1409;p40"/>
          <p:cNvGrpSpPr/>
          <p:nvPr/>
        </p:nvGrpSpPr>
        <p:grpSpPr>
          <a:xfrm>
            <a:off x="7881038" y="2887377"/>
            <a:ext cx="316794" cy="316794"/>
            <a:chOff x="4319972" y="3176972"/>
            <a:chExt cx="504056" cy="504056"/>
          </a:xfrm>
        </p:grpSpPr>
        <p:sp>
          <p:nvSpPr>
            <p:cNvPr id="1410" name="Google Shape;1410;p40"/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rgbClr val="2CB8AE">
                <a:alpha val="49803"/>
              </a:srgbClr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4417875" y="3274231"/>
              <a:ext cx="323999" cy="323999"/>
            </a:xfrm>
            <a:prstGeom prst="ellipse">
              <a:avLst/>
            </a:prstGeom>
            <a:solidFill>
              <a:srgbClr val="2CB8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  <p:sp>
        <p:nvSpPr>
          <p:cNvPr id="1412" name="Google Shape;1412;p40"/>
          <p:cNvSpPr txBox="1"/>
          <p:nvPr/>
        </p:nvSpPr>
        <p:spPr>
          <a:xfrm>
            <a:off x="2209671" y="2363112"/>
            <a:ext cx="19352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Embedding Digital Mindset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40"/>
          <p:cNvSpPr txBox="1"/>
          <p:nvPr/>
        </p:nvSpPr>
        <p:spPr>
          <a:xfrm>
            <a:off x="5047815" y="2416336"/>
            <a:ext cx="23462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Design Thinking and Digital Transformation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40"/>
          <p:cNvSpPr txBox="1"/>
          <p:nvPr/>
        </p:nvSpPr>
        <p:spPr>
          <a:xfrm>
            <a:off x="8057327" y="2398405"/>
            <a:ext cx="14237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Refine Session and Pitching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5" name="Google Shape;1415;p40"/>
          <p:cNvCxnSpPr/>
          <p:nvPr/>
        </p:nvCxnSpPr>
        <p:spPr>
          <a:xfrm>
            <a:off x="4974531" y="2335086"/>
            <a:ext cx="135" cy="467949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miter lim="800000"/>
            <a:headEnd len="med" w="med" type="triangle"/>
            <a:tailEnd len="med" w="med" type="oval"/>
          </a:ln>
        </p:spPr>
      </p:cxnSp>
      <p:sp>
        <p:nvSpPr>
          <p:cNvPr id="1416" name="Google Shape;1416;p40"/>
          <p:cNvSpPr txBox="1"/>
          <p:nvPr/>
        </p:nvSpPr>
        <p:spPr>
          <a:xfrm>
            <a:off x="539442" y="3085192"/>
            <a:ext cx="27282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Day1: Embedding Digital Mindset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40"/>
          <p:cNvSpPr txBox="1"/>
          <p:nvPr/>
        </p:nvSpPr>
        <p:spPr>
          <a:xfrm>
            <a:off x="3942826" y="3085192"/>
            <a:ext cx="38865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Day2: Framework and Transformation Project Idea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40"/>
          <p:cNvSpPr txBox="1"/>
          <p:nvPr/>
        </p:nvSpPr>
        <p:spPr>
          <a:xfrm>
            <a:off x="8217248" y="3085192"/>
            <a:ext cx="31835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Day4: Refine Your Product Realization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40"/>
          <p:cNvSpPr txBox="1"/>
          <p:nvPr/>
        </p:nvSpPr>
        <p:spPr>
          <a:xfrm>
            <a:off x="3942826" y="3388911"/>
            <a:ext cx="40583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Digital Transformation Framework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Leader Roles in Transforming the Digital Organization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Introduction to Design Thinking Process</a:t>
            </a:r>
            <a:endParaRPr/>
          </a:p>
        </p:txBody>
      </p:sp>
      <p:sp>
        <p:nvSpPr>
          <p:cNvPr id="1420" name="Google Shape;1420;p40"/>
          <p:cNvSpPr txBox="1"/>
          <p:nvPr/>
        </p:nvSpPr>
        <p:spPr>
          <a:xfrm>
            <a:off x="3942826" y="4246628"/>
            <a:ext cx="35256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Day3: Design Thinking Workshop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40"/>
          <p:cNvSpPr txBox="1"/>
          <p:nvPr/>
        </p:nvSpPr>
        <p:spPr>
          <a:xfrm>
            <a:off x="3942826" y="4550347"/>
            <a:ext cx="39199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Design Thinking Process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Business Model Canvas Workshop</a:t>
            </a:r>
            <a:endParaRPr/>
          </a:p>
        </p:txBody>
      </p:sp>
      <p:sp>
        <p:nvSpPr>
          <p:cNvPr id="1422" name="Google Shape;1422;p40"/>
          <p:cNvSpPr txBox="1"/>
          <p:nvPr/>
        </p:nvSpPr>
        <p:spPr>
          <a:xfrm>
            <a:off x="8084210" y="3373180"/>
            <a:ext cx="331654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Follow up Session on Product/Process Development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How to Develop Compelling Innovative Products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Pitching the project 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40"/>
          <p:cNvSpPr/>
          <p:nvPr/>
        </p:nvSpPr>
        <p:spPr>
          <a:xfrm>
            <a:off x="380661" y="5562971"/>
            <a:ext cx="2886988" cy="63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8287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5456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4E5456"/>
                </a:solidFill>
                <a:latin typeface="Arial"/>
                <a:ea typeface="Arial"/>
                <a:cs typeface="Arial"/>
                <a:sym typeface="Arial"/>
              </a:rPr>
              <a:t>Expected Output/ Outcome</a:t>
            </a:r>
            <a:endParaRPr/>
          </a:p>
        </p:txBody>
      </p:sp>
      <p:sp>
        <p:nvSpPr>
          <p:cNvPr id="1424" name="Google Shape;1424;p40"/>
          <p:cNvSpPr txBox="1"/>
          <p:nvPr/>
        </p:nvSpPr>
        <p:spPr>
          <a:xfrm>
            <a:off x="3349957" y="5694917"/>
            <a:ext cx="28804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1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Digital Mindset Awareness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40"/>
          <p:cNvSpPr txBox="1"/>
          <p:nvPr/>
        </p:nvSpPr>
        <p:spPr>
          <a:xfrm>
            <a:off x="6312719" y="5694917"/>
            <a:ext cx="49130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1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Innovated products or processes to transform organization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40"/>
          <p:cNvSpPr txBox="1"/>
          <p:nvPr/>
        </p:nvSpPr>
        <p:spPr>
          <a:xfrm>
            <a:off x="4606416" y="1988488"/>
            <a:ext cx="873402" cy="276999"/>
          </a:xfrm>
          <a:prstGeom prst="rect">
            <a:avLst/>
          </a:prstGeom>
          <a:noFill/>
          <a:ln cap="flat" cmpd="sng" w="25400">
            <a:solidFill>
              <a:srgbClr val="85D8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Day 2-3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40"/>
          <p:cNvSpPr txBox="1"/>
          <p:nvPr/>
        </p:nvSpPr>
        <p:spPr>
          <a:xfrm>
            <a:off x="7643020" y="1988487"/>
            <a:ext cx="873402" cy="276999"/>
          </a:xfrm>
          <a:prstGeom prst="rect">
            <a:avLst/>
          </a:prstGeom>
          <a:noFill/>
          <a:ln cap="flat" cmpd="sng" w="25400">
            <a:solidFill>
              <a:srgbClr val="85D8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Day 4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8" name="Google Shape;1428;p40"/>
          <p:cNvCxnSpPr/>
          <p:nvPr/>
        </p:nvCxnSpPr>
        <p:spPr>
          <a:xfrm>
            <a:off x="8033104" y="2332247"/>
            <a:ext cx="135" cy="467949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miter lim="800000"/>
            <a:headEnd len="med" w="med" type="triangle"/>
            <a:tailEnd len="med" w="med" type="oval"/>
          </a:ln>
        </p:spPr>
      </p:cxnSp>
      <p:cxnSp>
        <p:nvCxnSpPr>
          <p:cNvPr id="1429" name="Google Shape;1429;p40"/>
          <p:cNvCxnSpPr/>
          <p:nvPr/>
        </p:nvCxnSpPr>
        <p:spPr>
          <a:xfrm>
            <a:off x="2136387" y="2331856"/>
            <a:ext cx="135" cy="467949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miter lim="800000"/>
            <a:headEnd len="med" w="med" type="triangle"/>
            <a:tailEnd len="med" w="med" type="oval"/>
          </a:ln>
        </p:spPr>
      </p:cxnSp>
      <p:sp>
        <p:nvSpPr>
          <p:cNvPr id="1430" name="Google Shape;1430;p40"/>
          <p:cNvSpPr txBox="1"/>
          <p:nvPr/>
        </p:nvSpPr>
        <p:spPr>
          <a:xfrm>
            <a:off x="530617" y="3373180"/>
            <a:ext cx="33413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Creativity and Innovation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Disruptive Technology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Ready today for VR/AR and its Application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Digital Literacy Assessment</a:t>
            </a:r>
            <a:endParaRPr/>
          </a:p>
        </p:txBody>
      </p:sp>
      <p:sp>
        <p:nvSpPr>
          <p:cNvPr id="1431" name="Google Shape;1431;p40"/>
          <p:cNvSpPr/>
          <p:nvPr/>
        </p:nvSpPr>
        <p:spPr>
          <a:xfrm>
            <a:off x="10368831" y="1248048"/>
            <a:ext cx="1263191" cy="33005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ตัวอย่าง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32" name="Google Shape;1432;p40"/>
          <p:cNvSpPr/>
          <p:nvPr/>
        </p:nvSpPr>
        <p:spPr>
          <a:xfrm>
            <a:off x="380661" y="5208556"/>
            <a:ext cx="3483265" cy="283020"/>
          </a:xfrm>
          <a:prstGeom prst="rect">
            <a:avLst/>
          </a:prstGeom>
          <a:solidFill>
            <a:srgbClr val="4BACC6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Acknowledge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40"/>
          <p:cNvSpPr/>
          <p:nvPr/>
        </p:nvSpPr>
        <p:spPr>
          <a:xfrm>
            <a:off x="3942826" y="5208556"/>
            <a:ext cx="7868513" cy="285501"/>
          </a:xfrm>
          <a:prstGeom prst="rect">
            <a:avLst/>
          </a:prstGeom>
          <a:solidFill>
            <a:srgbClr val="4BACC6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Experiment &amp; Evaluation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8" name="Google Shape;1438;p41"/>
          <p:cNvCxnSpPr/>
          <p:nvPr/>
        </p:nvCxnSpPr>
        <p:spPr>
          <a:xfrm>
            <a:off x="381000" y="2243267"/>
            <a:ext cx="114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439" name="Google Shape;1439;p41"/>
          <p:cNvSpPr txBox="1"/>
          <p:nvPr/>
        </p:nvSpPr>
        <p:spPr>
          <a:xfrm>
            <a:off x="7527896" y="2044513"/>
            <a:ext cx="6575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120 วัน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40" name="Google Shape;1440;p41"/>
          <p:cNvSpPr txBox="1"/>
          <p:nvPr/>
        </p:nvSpPr>
        <p:spPr>
          <a:xfrm>
            <a:off x="3748257" y="2043212"/>
            <a:ext cx="57419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60 วัน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41" name="Google Shape;1441;p41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ในโครงการนี้ ที่ปรึกษาได้แบ่งการดำเนินโครงการออกเป็น 3 แผนงาน รวมทั้งหมด 9 กิจกรรม โดยมีรายละเอียดและความเชื่อมโยงกันของแต่ละแผนงาน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442" name="Google Shape;1442;p41"/>
          <p:cNvSpPr/>
          <p:nvPr/>
        </p:nvSpPr>
        <p:spPr>
          <a:xfrm>
            <a:off x="381000" y="1201306"/>
            <a:ext cx="3791513" cy="838865"/>
          </a:xfrm>
          <a:prstGeom prst="homePlate">
            <a:avLst>
              <a:gd fmla="val 2341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1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การวิเคราะห์ข้อมูลที่เกี่ยวข้องกับองค์กร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(Organization Diagnostic)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43" name="Google Shape;1443;p41"/>
          <p:cNvSpPr txBox="1"/>
          <p:nvPr/>
        </p:nvSpPr>
        <p:spPr>
          <a:xfrm>
            <a:off x="10952736" y="2043212"/>
            <a:ext cx="6575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180 วัน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44" name="Google Shape;1444;p41"/>
          <p:cNvSpPr/>
          <p:nvPr/>
        </p:nvSpPr>
        <p:spPr>
          <a:xfrm>
            <a:off x="381000" y="5326964"/>
            <a:ext cx="3646267" cy="3668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3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ประชุมระดมความคิดเห็นผู้มีส่วนได้เสีย 1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45" name="Google Shape;1445;p41"/>
          <p:cNvSpPr/>
          <p:nvPr/>
        </p:nvSpPr>
        <p:spPr>
          <a:xfrm>
            <a:off x="4029356" y="1201307"/>
            <a:ext cx="3962400" cy="838872"/>
          </a:xfrm>
          <a:prstGeom prst="chevron">
            <a:avLst>
              <a:gd fmla="val 23412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2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การออกแบบโครงสร้างองค์กรของ ธ.ก.ส.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(BAAC Organization Design)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46" name="Google Shape;1446;p41"/>
          <p:cNvSpPr/>
          <p:nvPr/>
        </p:nvSpPr>
        <p:spPr>
          <a:xfrm>
            <a:off x="7848600" y="1201306"/>
            <a:ext cx="3962400" cy="841903"/>
          </a:xfrm>
          <a:prstGeom prst="chevron">
            <a:avLst>
              <a:gd fmla="val 2175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3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การออกแบบแนวทางการปฏิบัติเบื้องต้น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(Implementation Roadmap)</a:t>
            </a:r>
            <a:endParaRPr/>
          </a:p>
        </p:txBody>
      </p:sp>
      <p:sp>
        <p:nvSpPr>
          <p:cNvPr id="1447" name="Google Shape;1447;p41"/>
          <p:cNvSpPr/>
          <p:nvPr/>
        </p:nvSpPr>
        <p:spPr>
          <a:xfrm>
            <a:off x="381000" y="2378858"/>
            <a:ext cx="3646267" cy="11465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1 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ศึกษาและวิเคราะห์ข้อมูลปัจจัยภายใน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วิสัยทัศน์ พันธกิจ เป้าหมายการดำเนินงาน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ระเบียบ ข้อบังคับ พระราชบัญญัติ ธ.ก.ส.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ยุทธศาสตร์การดำเนินงานขององค์กร ระยะ 5 ปี</a:t>
            </a:r>
            <a:endParaRPr/>
          </a:p>
        </p:txBody>
      </p:sp>
      <p:sp>
        <p:nvSpPr>
          <p:cNvPr id="1448" name="Google Shape;1448;p41"/>
          <p:cNvSpPr/>
          <p:nvPr/>
        </p:nvSpPr>
        <p:spPr>
          <a:xfrm>
            <a:off x="381000" y="3776983"/>
            <a:ext cx="3646267" cy="12873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2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ศึกษาและวิเคราะห์ข้อมูลปัจจัยภายนอก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สภาพการแข่งขันธุรกิจ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การเปลี่ยนแปลงด้านเศรษฐกิจและเทคโนโลยี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กฎระเบียบและนโยบายภาครัฐ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โครงสร้างองค์กรในประเทศและต่างประเทศ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449" name="Google Shape;1449;p41"/>
          <p:cNvCxnSpPr>
            <a:stCxn id="1447" idx="2"/>
            <a:endCxn id="1448" idx="0"/>
          </p:cNvCxnSpPr>
          <p:nvPr/>
        </p:nvCxnSpPr>
        <p:spPr>
          <a:xfrm>
            <a:off x="2204134" y="3525370"/>
            <a:ext cx="0" cy="25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50" name="Google Shape;1450;p41"/>
          <p:cNvCxnSpPr>
            <a:stCxn id="1448" idx="2"/>
            <a:endCxn id="1444" idx="0"/>
          </p:cNvCxnSpPr>
          <p:nvPr/>
        </p:nvCxnSpPr>
        <p:spPr>
          <a:xfrm>
            <a:off x="2204134" y="5064351"/>
            <a:ext cx="0" cy="262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51" name="Google Shape;1451;p41"/>
          <p:cNvSpPr/>
          <p:nvPr/>
        </p:nvSpPr>
        <p:spPr>
          <a:xfrm>
            <a:off x="4172513" y="2376650"/>
            <a:ext cx="3646267" cy="9150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4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ศึกษาและวิเคราะห์โครงสร้างองค์กรปัจจุบัน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ศึกษาโครงสร้างองค์กรปัจจุบัน/ห่วงโซ่มูลค่า/รูปแบบการดำเนินงาน รวมถึงกำหนดรูปแบบบริหารจัดการ </a:t>
            </a:r>
            <a:endParaRPr/>
          </a:p>
        </p:txBody>
      </p:sp>
      <p:sp>
        <p:nvSpPr>
          <p:cNvPr id="1452" name="Google Shape;1452;p41"/>
          <p:cNvSpPr/>
          <p:nvPr/>
        </p:nvSpPr>
        <p:spPr>
          <a:xfrm>
            <a:off x="4172512" y="4814639"/>
            <a:ext cx="3646267" cy="8791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6 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ออกแบบโครงสร้างองค์กรของ ธ.ก.ส.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รูปแบบโครงสร้างบริหาร/ บทบาทหน้าที่ส่วนงาน/ลักษณะงาน/สมรรถนะแต่ละตำแหน่ง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453" name="Google Shape;1453;p41"/>
          <p:cNvCxnSpPr>
            <a:stCxn id="1454" idx="2"/>
            <a:endCxn id="1452" idx="0"/>
          </p:cNvCxnSpPr>
          <p:nvPr/>
        </p:nvCxnSpPr>
        <p:spPr>
          <a:xfrm>
            <a:off x="5995644" y="4510681"/>
            <a:ext cx="0" cy="303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55" name="Google Shape;1455;p41"/>
          <p:cNvSpPr/>
          <p:nvPr/>
        </p:nvSpPr>
        <p:spPr>
          <a:xfrm>
            <a:off x="7964026" y="2363183"/>
            <a:ext cx="3646267" cy="1162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7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วางแผนแนวทางการปฏิบัติงานเบื้องต้น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การเปลี่ยนแปลงสำคัญและผลกระทบ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วางแผนการดำเนินงานเพื่อนำไปปฏิบัติจริง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รายละเอียดกิจกรรรม/ระยะเวลา/ผู้รับผิดชอบ</a:t>
            </a:r>
            <a:endParaRPr/>
          </a:p>
        </p:txBody>
      </p:sp>
      <p:sp>
        <p:nvSpPr>
          <p:cNvPr id="1456" name="Google Shape;1456;p41"/>
          <p:cNvSpPr/>
          <p:nvPr/>
        </p:nvSpPr>
        <p:spPr>
          <a:xfrm>
            <a:off x="7964026" y="4706230"/>
            <a:ext cx="3646267" cy="9875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9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การประเมินสมรรถนะและจัดอบรมเชิงปฏิบัติการ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การประเมินระดับสมรรนถะของบุคลากร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อบรมกระบวนการคิดและความเป็นผู้นำทางดิจิทัล</a:t>
            </a:r>
            <a:endParaRPr/>
          </a:p>
        </p:txBody>
      </p:sp>
      <p:cxnSp>
        <p:nvCxnSpPr>
          <p:cNvPr id="1457" name="Google Shape;1457;p41"/>
          <p:cNvCxnSpPr>
            <a:stCxn id="1455" idx="2"/>
            <a:endCxn id="1458" idx="0"/>
          </p:cNvCxnSpPr>
          <p:nvPr/>
        </p:nvCxnSpPr>
        <p:spPr>
          <a:xfrm>
            <a:off x="9787159" y="3525375"/>
            <a:ext cx="0" cy="33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54" name="Google Shape;1454;p41"/>
          <p:cNvSpPr/>
          <p:nvPr/>
        </p:nvSpPr>
        <p:spPr>
          <a:xfrm>
            <a:off x="4172510" y="3595645"/>
            <a:ext cx="3646267" cy="9150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5 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แนวทางการปรับปรุงโครงสร้างองค์กร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แนวทางการปรับปรุงโครงสร้างองค์กร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▪"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นำเสนอต่อคณะกรรมฝ่ายจัดการของ ธ.ก.ส.</a:t>
            </a:r>
            <a:endParaRPr/>
          </a:p>
        </p:txBody>
      </p:sp>
      <p:cxnSp>
        <p:nvCxnSpPr>
          <p:cNvPr id="1459" name="Google Shape;1459;p41"/>
          <p:cNvCxnSpPr>
            <a:stCxn id="1451" idx="2"/>
            <a:endCxn id="1454" idx="0"/>
          </p:cNvCxnSpPr>
          <p:nvPr/>
        </p:nvCxnSpPr>
        <p:spPr>
          <a:xfrm>
            <a:off x="5995646" y="3291686"/>
            <a:ext cx="0" cy="303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58" name="Google Shape;1458;p41"/>
          <p:cNvSpPr/>
          <p:nvPr/>
        </p:nvSpPr>
        <p:spPr>
          <a:xfrm>
            <a:off x="7964026" y="3863959"/>
            <a:ext cx="3646267" cy="46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8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ประชุมคณะกรรมการฝ่ายจัดการและสรุปผล</a:t>
            </a:r>
            <a:endParaRPr/>
          </a:p>
        </p:txBody>
      </p:sp>
      <p:cxnSp>
        <p:nvCxnSpPr>
          <p:cNvPr id="1460" name="Google Shape;1460;p41"/>
          <p:cNvCxnSpPr>
            <a:stCxn id="1458" idx="2"/>
            <a:endCxn id="1456" idx="0"/>
          </p:cNvCxnSpPr>
          <p:nvPr/>
        </p:nvCxnSpPr>
        <p:spPr>
          <a:xfrm>
            <a:off x="9787159" y="4331959"/>
            <a:ext cx="0" cy="37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61" name="Google Shape;1461;p41"/>
          <p:cNvSpPr txBox="1"/>
          <p:nvPr/>
        </p:nvSpPr>
        <p:spPr>
          <a:xfrm>
            <a:off x="1511476" y="5777716"/>
            <a:ext cx="13853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D1: รายงานเบื้องต้น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lang="th-TH" sz="16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Inception Report</a:t>
            </a:r>
            <a:r>
              <a:rPr b="1" lang="th-TH" sz="16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62" name="Google Shape;1462;p41"/>
          <p:cNvSpPr txBox="1"/>
          <p:nvPr/>
        </p:nvSpPr>
        <p:spPr>
          <a:xfrm>
            <a:off x="5162722" y="5783764"/>
            <a:ext cx="16658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D2: รายงานความก้าวหน้า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lang="th-TH" sz="16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Progress Report</a:t>
            </a:r>
            <a:r>
              <a:rPr b="1" lang="th-TH" sz="16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63" name="Google Shape;1463;p41"/>
          <p:cNvSpPr txBox="1"/>
          <p:nvPr/>
        </p:nvSpPr>
        <p:spPr>
          <a:xfrm>
            <a:off x="9061639" y="5777715"/>
            <a:ext cx="14510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D3: รายงานขั้นสุดท้าย</a:t>
            </a:r>
            <a:endParaRPr b="1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lang="th-TH" sz="16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Final Report)</a:t>
            </a:r>
            <a:endParaRPr/>
          </a:p>
        </p:txBody>
      </p:sp>
      <p:pic>
        <p:nvPicPr>
          <p:cNvPr descr="A close up of a logo&#10;&#10;Description automatically generated" id="1464" name="Google Shape;146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51" y="5865733"/>
            <a:ext cx="366818" cy="3668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465" name="Google Shape;146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2420" y="5865733"/>
            <a:ext cx="366818" cy="3668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466" name="Google Shape;146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5467" y="5865733"/>
            <a:ext cx="366818" cy="366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1240" y="5273518"/>
            <a:ext cx="778293" cy="5438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472" name="Google Shape;1472;p42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แผนงานที่ 1 ที่ปรึกษาศึกษาและวิเคราะห์ข้อมูลปัจจัยภายในและภายนอก รวมถึงรับฟังข้อเสนอแนะและความคิดเห็นจากผู้บริหาร หัวหน้าส่วนงาน และตัวแทนพนักงาน เพื่อเป็นข้อมูลพื้นฐานสำหรับการทบทวนโครงสร้างองค์การ ธ.ก.ส.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473" name="Google Shape;1473;p42"/>
          <p:cNvSpPr/>
          <p:nvPr/>
        </p:nvSpPr>
        <p:spPr>
          <a:xfrm>
            <a:off x="401854" y="1653721"/>
            <a:ext cx="3809957" cy="863307"/>
          </a:xfrm>
          <a:prstGeom prst="homePlate">
            <a:avLst>
              <a:gd fmla="val 20914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1: ศึกษาและวิเคราะห์ข้อมูล</a:t>
            </a:r>
            <a:b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ปัจจัยภายในองค์กร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74" name="Google Shape;1474;p42"/>
          <p:cNvSpPr/>
          <p:nvPr/>
        </p:nvSpPr>
        <p:spPr>
          <a:xfrm>
            <a:off x="381000" y="1152576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1 การวิเคราะห์ข้อมูลที่เกี่ยวข้องกับองค์กร</a:t>
            </a:r>
            <a:endParaRPr b="1" i="0" sz="24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75" name="Google Shape;1475;p42"/>
          <p:cNvSpPr/>
          <p:nvPr/>
        </p:nvSpPr>
        <p:spPr>
          <a:xfrm>
            <a:off x="4105001" y="1653722"/>
            <a:ext cx="3896705" cy="863306"/>
          </a:xfrm>
          <a:prstGeom prst="chevron">
            <a:avLst>
              <a:gd fmla="val 2091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2: ศึกษาและวิเคราะห์ข้อมูล</a:t>
            </a:r>
            <a:b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ปัจจัยภายนอกองค์กร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76" name="Google Shape;1476;p42"/>
          <p:cNvSpPr/>
          <p:nvPr/>
        </p:nvSpPr>
        <p:spPr>
          <a:xfrm>
            <a:off x="7894895" y="1653721"/>
            <a:ext cx="3898272" cy="863306"/>
          </a:xfrm>
          <a:prstGeom prst="chevron">
            <a:avLst>
              <a:gd fmla="val 2091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3: จัดประชุมระดมความคิดเห็น</a:t>
            </a:r>
            <a:b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ผู้มีส่วนได้เสียของ ธ.ก.ส. ครั้งที่ 1</a:t>
            </a:r>
            <a:endParaRPr/>
          </a:p>
        </p:txBody>
      </p:sp>
      <p:pic>
        <p:nvPicPr>
          <p:cNvPr id="1477" name="Google Shape;147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552" y="4759155"/>
            <a:ext cx="2018969" cy="113567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478" name="Google Shape;1478;p42"/>
          <p:cNvSpPr txBox="1"/>
          <p:nvPr/>
        </p:nvSpPr>
        <p:spPr>
          <a:xfrm>
            <a:off x="401854" y="2635049"/>
            <a:ext cx="3614669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ศึกษารายละเอียดปัจจัยแวดล้อมภายในองค์กร ธ.ก.ส. เพื่อเป็นข้อมูลพื้นฐานในการปรับปรุงโครงสร้างองค์กร โดยครอบคลุมดังนี้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วิสัยทัศน์ พันธกิจ เป้าหมายการดำเนินงาน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ระเบียบ ข้อบังคับ พระราชบัญญัติ ธ.ก.ส.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ยุทธศาสตร์การดำเนินงานขององค์กร ระยะ 5 ปี (พ.ศ. 2560 – 2564)</a:t>
            </a:r>
            <a:endParaRPr/>
          </a:p>
        </p:txBody>
      </p:sp>
      <p:sp>
        <p:nvSpPr>
          <p:cNvPr id="1479" name="Google Shape;1479;p42"/>
          <p:cNvSpPr txBox="1"/>
          <p:nvPr/>
        </p:nvSpPr>
        <p:spPr>
          <a:xfrm>
            <a:off x="4288665" y="2635049"/>
            <a:ext cx="361466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สภาพการแข่งขันทางธุรกิจ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การเปลี่ยนแปลงด้านเศรษฐกิจและสังคม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กฎระเบียบ/นโยบายภาครัฐที่เกี่ยวข้องในการกำหนดทิศทางดำเนินงานขององค์กร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โครงสร้างองค์กรของสถาบันทางการเงินที่มีแนวทางการปฏิบัติที่ดี</a:t>
            </a:r>
            <a:endParaRPr/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ประเทศไทย เช่น ธนาคารออมสิน ธนาคารกรุงไทย ธนาคารไทยพาณิชย์ ธนาคารกสิกร เป็นต้น</a:t>
            </a:r>
            <a:endParaRPr/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ต่างประเทศ เช่น Agricultural Bank of China (China) AGRIBANK (Vietnam) เป็นต้น </a:t>
            </a:r>
            <a:endParaRPr/>
          </a:p>
        </p:txBody>
      </p:sp>
      <p:sp>
        <p:nvSpPr>
          <p:cNvPr id="1480" name="Google Shape;1480;p42"/>
          <p:cNvSpPr txBox="1"/>
          <p:nvPr/>
        </p:nvSpPr>
        <p:spPr>
          <a:xfrm>
            <a:off x="8036696" y="2635048"/>
            <a:ext cx="361466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การจัดประชุมระดมความคิดเห็นไม่น้อยกว่า 2 ครั้ง เพื่อรับฟังข้อเสนอแนะในการปรับปรุงโครงสร้างองค์กร ดังนี้</a:t>
            </a:r>
            <a:endParaRPr/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ผู้บริหารระดับสูง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อย่างน้อย 5 ท่าน จำนวน 1 ครั้ง</a:t>
            </a:r>
            <a:endParaRPr/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หัวหน้าส่วนงานและตัวแทนบุคลากรหลัก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อย่างน้อย 15 ท่าน จำนวน 1 ครั้ง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สรุปผลจากการประชุมเพื่อเป็นแนวทางในการปรับปรุงโครงสร้างองค์กรของ ธ.ก.ส.</a:t>
            </a:r>
            <a:endParaRPr/>
          </a:p>
        </p:txBody>
      </p:sp>
      <p:pic>
        <p:nvPicPr>
          <p:cNvPr id="1481" name="Google Shape;148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5175" y="5354798"/>
            <a:ext cx="778293" cy="5438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โครงสร้างองค์กร" id="1482" name="Google Shape;148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1240" y="4361699"/>
            <a:ext cx="783273" cy="5473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483" name="Google Shape;1483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5175" y="4485499"/>
            <a:ext cx="783273" cy="54731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A picture containing room&#10;&#10;Description automatically generated" id="1484" name="Google Shape;1484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8536" y="3578473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485" name="Google Shape;1485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51373" y="4507959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Tick1" id="1486" name="Google Shape;1486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91036" y="4103325"/>
            <a:ext cx="240707" cy="2407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Tick1" id="1487" name="Google Shape;1487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91036" y="5032811"/>
            <a:ext cx="240707" cy="24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43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แผนงานที่ 2 ที่ปรึกษาศึกษาและวิเคราะห์ข้อมูลปัจจัยภายในและภายนอก รวมถึงเป้าหมายและรายละเอียดกรอบสมรรถนะด้านดิจิทัลของ ททท. เพื่อเป็นข้อมูลพื้นฐานสำหรับการทบทวนแนวทางการดำเนินงานของ ททท. ในปัจจุบัน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493" name="Google Shape;1493;p43"/>
          <p:cNvSpPr/>
          <p:nvPr/>
        </p:nvSpPr>
        <p:spPr>
          <a:xfrm>
            <a:off x="401854" y="1653721"/>
            <a:ext cx="3809957" cy="863307"/>
          </a:xfrm>
          <a:prstGeom prst="homePlate">
            <a:avLst>
              <a:gd fmla="val 20914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ศึกษาและวิเคราะห์ข้อมูล</a:t>
            </a:r>
            <a:b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ปัจจัยภายในองค์กร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94" name="Google Shape;1494;p43"/>
          <p:cNvSpPr/>
          <p:nvPr/>
        </p:nvSpPr>
        <p:spPr>
          <a:xfrm>
            <a:off x="381000" y="1152576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2 การวิเคราะห์ข้อมูลที่เกี่ยวข้องกับองค์กร ททท.</a:t>
            </a:r>
            <a:endParaRPr b="1" i="0" sz="24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95" name="Google Shape;1495;p43"/>
          <p:cNvSpPr/>
          <p:nvPr/>
        </p:nvSpPr>
        <p:spPr>
          <a:xfrm>
            <a:off x="4105001" y="1653722"/>
            <a:ext cx="3896705" cy="863306"/>
          </a:xfrm>
          <a:prstGeom prst="chevron">
            <a:avLst>
              <a:gd fmla="val 20914" name="adj"/>
            </a:avLst>
          </a:prstGeom>
          <a:solidFill>
            <a:srgbClr val="1969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ศึกษาและวิเคราะห์ข้อมูล</a:t>
            </a:r>
            <a:b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ปัจจัยภายนอกองค์กร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96" name="Google Shape;1496;p43"/>
          <p:cNvSpPr/>
          <p:nvPr/>
        </p:nvSpPr>
        <p:spPr>
          <a:xfrm>
            <a:off x="7894895" y="1653721"/>
            <a:ext cx="3898272" cy="863306"/>
          </a:xfrm>
          <a:prstGeom prst="chevron">
            <a:avLst>
              <a:gd fmla="val 20914" name="adj"/>
            </a:avLst>
          </a:prstGeom>
          <a:solidFill>
            <a:srgbClr val="619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ศึกษาเป้าหมายและกรอบสมรรถนะ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ด้านดิจิทัลของ ททท.</a:t>
            </a:r>
            <a:endParaRPr/>
          </a:p>
        </p:txBody>
      </p:sp>
      <p:sp>
        <p:nvSpPr>
          <p:cNvPr id="1497" name="Google Shape;1497;p43"/>
          <p:cNvSpPr txBox="1"/>
          <p:nvPr/>
        </p:nvSpPr>
        <p:spPr>
          <a:xfrm>
            <a:off x="401854" y="2584714"/>
            <a:ext cx="361466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ศึกษารายละเอียดปัจจัยแวดล้อมภายใน ททท.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เพื่อเป็นข้อมูลพื้นฐานเบื้องต้น โดยครอบคลุมดังนี้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วิสัยทัศน์ พันธกิจ เป้าหมายการดำเนินงาน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แผนวิสาหกิจ ททท. พ.ศ. 2560 – 2564 ฉบับทบทวน พ.ศ. 2563 – 2564 และฉบับทบทวน</a:t>
            </a:r>
            <a:b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พ.ศ. 2564 – 2565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แผนปฏิบัติการด้านดิจิทัลของ ททท. ระยะ 3 ปี</a:t>
            </a:r>
            <a:b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(พ.ศ. 2563 - 2565)</a:t>
            </a:r>
            <a:endParaRPr/>
          </a:p>
        </p:txBody>
      </p:sp>
      <p:sp>
        <p:nvSpPr>
          <p:cNvPr id="1498" name="Google Shape;1498;p43"/>
          <p:cNvSpPr txBox="1"/>
          <p:nvPr/>
        </p:nvSpPr>
        <p:spPr>
          <a:xfrm>
            <a:off x="4219275" y="2584714"/>
            <a:ext cx="361466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ศึกษารายละเอียดปัจจัยแวดล้อมภายนอก ทั้งข้อมูลเป้าหมายและแนวทางการดำเนินงาน ทั้งในประเทศไทยและต่างประเทศ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ยกตัวอย่างเช่น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ทางการพัฒนาทักษะด้านดิจิทัลของข้าราชการและบุคลากรภาครัฐเพื่อการปรับเปลี่ยนเป็นรัฐบาลดิจิทัล ของคณะกรรมการข้าราชการพลเรือน (ก.พ.)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กรอบสมรรถนะด้านดิจิทัลสำหรับพลเมืองของ      The European Commission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99" name="Google Shape;1499;p43"/>
          <p:cNvSpPr txBox="1"/>
          <p:nvPr/>
        </p:nvSpPr>
        <p:spPr>
          <a:xfrm>
            <a:off x="8036696" y="2584714"/>
            <a:ext cx="361466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ศึกษาเป้าหมายระยะ 4 ปีและกรอบสมรรถนะด้านดิจิทัลของ ททท. ทั้งหมด 6 ด้าน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ประกอบด้วย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การสร้างนวัตกรรมให้เกิดขึ้นจริง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การปรับปรุงการทำงานเพื่อผลลัพธ์ที่ดีขึ้น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การวิเคราะห์และใช้ข้อมูลในการตัดสินใจ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การนำเทคโนโลยีสารสนเทศมาใช้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การทำงานที่ยืดหยุ่นและบูรณาการ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การมุ่งเน้นและสร้างคุณค่าผู้มีส่วนได้เสีย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500" name="Google Shape;15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159" y="5131236"/>
            <a:ext cx="1732124" cy="97432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501" name="Google Shape;150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8326" y="5131236"/>
            <a:ext cx="1732125" cy="97432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502" name="Google Shape;150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27494" y="5131236"/>
            <a:ext cx="1732124" cy="97432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44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 sz="2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โครงการจัดทำนโยบายส่งเสริมการใช้ประโยชน์เทคโนโลยี 5G ของประเทศไทย แบ่งการดำเนินโครงการออกเป็น 5 ระยะ รวมทั้งสิ้น 9 แผนงาน เพื่อให้บรรลุตามวัตถุประสงค์</a:t>
            </a:r>
            <a:endParaRPr/>
          </a:p>
        </p:txBody>
      </p:sp>
      <p:sp>
        <p:nvSpPr>
          <p:cNvPr id="1508" name="Google Shape;1508;p44"/>
          <p:cNvSpPr/>
          <p:nvPr/>
        </p:nvSpPr>
        <p:spPr>
          <a:xfrm>
            <a:off x="1254209" y="1344514"/>
            <a:ext cx="2160000" cy="4212000"/>
          </a:xfrm>
          <a:prstGeom prst="rect">
            <a:avLst/>
          </a:prstGeom>
          <a:solidFill>
            <a:srgbClr val="CADE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44"/>
          <p:cNvSpPr/>
          <p:nvPr/>
        </p:nvSpPr>
        <p:spPr>
          <a:xfrm>
            <a:off x="3767687" y="1344514"/>
            <a:ext cx="2160000" cy="4212000"/>
          </a:xfrm>
          <a:prstGeom prst="rect">
            <a:avLst/>
          </a:prstGeom>
          <a:solidFill>
            <a:srgbClr val="1969A5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44"/>
          <p:cNvSpPr/>
          <p:nvPr/>
        </p:nvSpPr>
        <p:spPr>
          <a:xfrm>
            <a:off x="6309594" y="1344514"/>
            <a:ext cx="2160000" cy="4212000"/>
          </a:xfrm>
          <a:prstGeom prst="rect">
            <a:avLst/>
          </a:prstGeom>
          <a:solidFill>
            <a:srgbClr val="A5A5A5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44"/>
          <p:cNvSpPr/>
          <p:nvPr/>
        </p:nvSpPr>
        <p:spPr>
          <a:xfrm>
            <a:off x="8846441" y="1344514"/>
            <a:ext cx="2160000" cy="4212000"/>
          </a:xfrm>
          <a:prstGeom prst="rect">
            <a:avLst/>
          </a:prstGeom>
          <a:solidFill>
            <a:srgbClr val="D1E8F8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44"/>
          <p:cNvSpPr/>
          <p:nvPr/>
        </p:nvSpPr>
        <p:spPr>
          <a:xfrm>
            <a:off x="10511738" y="2067400"/>
            <a:ext cx="1004129" cy="100412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089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44"/>
          <p:cNvSpPr/>
          <p:nvPr/>
        </p:nvSpPr>
        <p:spPr>
          <a:xfrm>
            <a:off x="760453" y="2048655"/>
            <a:ext cx="1566066" cy="994342"/>
          </a:xfrm>
          <a:prstGeom prst="rightArrowCallout">
            <a:avLst>
              <a:gd fmla="val 25000" name="adj1"/>
              <a:gd fmla="val 25000" name="adj2"/>
              <a:gd fmla="val 25000" name="adj3"/>
              <a:gd fmla="val 62493" name="adj4"/>
            </a:avLst>
          </a:prstGeom>
          <a:solidFill>
            <a:srgbClr val="FFFFFF"/>
          </a:solidFill>
          <a:ln cap="flat" cmpd="sng" w="19050">
            <a:solidFill>
              <a:srgbClr val="1A6B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44"/>
          <p:cNvSpPr/>
          <p:nvPr/>
        </p:nvSpPr>
        <p:spPr>
          <a:xfrm>
            <a:off x="3184913" y="2048655"/>
            <a:ext cx="1566066" cy="994342"/>
          </a:xfrm>
          <a:prstGeom prst="rightArrowCallout">
            <a:avLst>
              <a:gd fmla="val 25000" name="adj1"/>
              <a:gd fmla="val 25000" name="adj2"/>
              <a:gd fmla="val 25000" name="adj3"/>
              <a:gd fmla="val 62493" name="adj4"/>
            </a:avLst>
          </a:prstGeom>
          <a:solidFill>
            <a:srgbClr val="FFFFFF"/>
          </a:solidFill>
          <a:ln cap="flat" cmpd="sng" w="19050">
            <a:solidFill>
              <a:srgbClr val="196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44"/>
          <p:cNvSpPr/>
          <p:nvPr/>
        </p:nvSpPr>
        <p:spPr>
          <a:xfrm>
            <a:off x="5681106" y="2048655"/>
            <a:ext cx="1566066" cy="994342"/>
          </a:xfrm>
          <a:prstGeom prst="rightArrowCallout">
            <a:avLst>
              <a:gd fmla="val 25000" name="adj1"/>
              <a:gd fmla="val 25000" name="adj2"/>
              <a:gd fmla="val 25000" name="adj3"/>
              <a:gd fmla="val 62493" name="adj4"/>
            </a:avLst>
          </a:prstGeom>
          <a:solidFill>
            <a:srgbClr val="FFFFFF"/>
          </a:solidFill>
          <a:ln cap="flat" cmpd="sng" w="19050">
            <a:solidFill>
              <a:srgbClr val="0479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44"/>
          <p:cNvSpPr/>
          <p:nvPr/>
        </p:nvSpPr>
        <p:spPr>
          <a:xfrm>
            <a:off x="8172239" y="2052371"/>
            <a:ext cx="1566066" cy="994342"/>
          </a:xfrm>
          <a:prstGeom prst="rightArrowCallout">
            <a:avLst>
              <a:gd fmla="val 25000" name="adj1"/>
              <a:gd fmla="val 25000" name="adj2"/>
              <a:gd fmla="val 25000" name="adj3"/>
              <a:gd fmla="val 62493" name="adj4"/>
            </a:avLst>
          </a:prstGeom>
          <a:solidFill>
            <a:srgbClr val="FFFFFF"/>
          </a:solidFill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44"/>
          <p:cNvSpPr txBox="1"/>
          <p:nvPr/>
        </p:nvSpPr>
        <p:spPr>
          <a:xfrm>
            <a:off x="1410377" y="1452560"/>
            <a:ext cx="1847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การวางแผนโครงการ</a:t>
            </a:r>
            <a:endParaRPr/>
          </a:p>
        </p:txBody>
      </p:sp>
      <p:sp>
        <p:nvSpPr>
          <p:cNvPr id="1518" name="Google Shape;1518;p44"/>
          <p:cNvSpPr txBox="1"/>
          <p:nvPr/>
        </p:nvSpPr>
        <p:spPr>
          <a:xfrm>
            <a:off x="3824728" y="1470223"/>
            <a:ext cx="20728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วิเคราะห์การใช้งานเทคโนโลยี 5G ในประเทศไทย</a:t>
            </a:r>
            <a:endParaRPr/>
          </a:p>
        </p:txBody>
      </p:sp>
      <p:sp>
        <p:nvSpPr>
          <p:cNvPr id="1519" name="Google Shape;1519;p44"/>
          <p:cNvSpPr txBox="1"/>
          <p:nvPr/>
        </p:nvSpPr>
        <p:spPr>
          <a:xfrm>
            <a:off x="6465762" y="1470224"/>
            <a:ext cx="18476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การศึกษาและวิเคราะห์ประเด็นต่าง ๆ ที่เกี่ยวข้อง</a:t>
            </a:r>
            <a:endParaRPr/>
          </a:p>
        </p:txBody>
      </p:sp>
      <p:sp>
        <p:nvSpPr>
          <p:cNvPr id="1520" name="Google Shape;1520;p44"/>
          <p:cNvSpPr txBox="1"/>
          <p:nvPr/>
        </p:nvSpPr>
        <p:spPr>
          <a:xfrm>
            <a:off x="9025991" y="1452560"/>
            <a:ext cx="1847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การจัดทำแผนปฏิบัติการฯ</a:t>
            </a:r>
            <a:endParaRPr/>
          </a:p>
        </p:txBody>
      </p:sp>
      <p:sp>
        <p:nvSpPr>
          <p:cNvPr id="1521" name="Google Shape;1521;p44"/>
          <p:cNvSpPr txBox="1"/>
          <p:nvPr/>
        </p:nvSpPr>
        <p:spPr>
          <a:xfrm>
            <a:off x="876123" y="2293014"/>
            <a:ext cx="747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44"/>
          <p:cNvSpPr txBox="1"/>
          <p:nvPr/>
        </p:nvSpPr>
        <p:spPr>
          <a:xfrm>
            <a:off x="3311175" y="2293014"/>
            <a:ext cx="747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44"/>
          <p:cNvSpPr txBox="1"/>
          <p:nvPr/>
        </p:nvSpPr>
        <p:spPr>
          <a:xfrm>
            <a:off x="5803842" y="2293014"/>
            <a:ext cx="747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44"/>
          <p:cNvSpPr txBox="1"/>
          <p:nvPr/>
        </p:nvSpPr>
        <p:spPr>
          <a:xfrm>
            <a:off x="8291451" y="2296730"/>
            <a:ext cx="747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44"/>
          <p:cNvSpPr txBox="1"/>
          <p:nvPr/>
        </p:nvSpPr>
        <p:spPr>
          <a:xfrm>
            <a:off x="10627427" y="2296730"/>
            <a:ext cx="747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44"/>
          <p:cNvSpPr txBox="1"/>
          <p:nvPr/>
        </p:nvSpPr>
        <p:spPr>
          <a:xfrm>
            <a:off x="1410377" y="3310752"/>
            <a:ext cx="18476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1 </a:t>
            </a:r>
            <a:r>
              <a:rPr b="0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แผนการดำเนินโครงการโดยละเอียด</a:t>
            </a:r>
            <a:endParaRPr/>
          </a:p>
        </p:txBody>
      </p:sp>
      <p:sp>
        <p:nvSpPr>
          <p:cNvPr id="1527" name="Google Shape;1527;p44"/>
          <p:cNvSpPr txBox="1"/>
          <p:nvPr/>
        </p:nvSpPr>
        <p:spPr>
          <a:xfrm>
            <a:off x="3923855" y="3310752"/>
            <a:ext cx="184766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2 </a:t>
            </a:r>
            <a:r>
              <a:rPr b="0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ศึกษาสถานการณ์ปัจจุบันการประยุกต์ใช้และโอกาสการลงทุนเทคโนโลยี 5G ของประเทศไทย</a:t>
            </a:r>
            <a:endParaRPr/>
          </a:p>
        </p:txBody>
      </p:sp>
      <p:sp>
        <p:nvSpPr>
          <p:cNvPr id="1528" name="Google Shape;1528;p44"/>
          <p:cNvSpPr txBox="1"/>
          <p:nvPr/>
        </p:nvSpPr>
        <p:spPr>
          <a:xfrm>
            <a:off x="6465762" y="3310752"/>
            <a:ext cx="1847666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3</a:t>
            </a:r>
            <a:r>
              <a:rPr b="0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 การศึกษาและวิเคราะห์กฎระเบียบที่เกี่ยวข้องและบูรณาการการทำงานร่วมกัน</a:t>
            </a:r>
            <a:endParaRPr b="0" i="0" sz="1600" u="none" cap="none" strike="noStrike">
              <a:solidFill>
                <a:srgbClr val="3F3F3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4</a:t>
            </a:r>
            <a:r>
              <a:rPr b="0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 การจัดทำร่างแผนปฏิบัติการฯ</a:t>
            </a:r>
            <a:endParaRPr/>
          </a:p>
        </p:txBody>
      </p:sp>
      <p:sp>
        <p:nvSpPr>
          <p:cNvPr id="1529" name="Google Shape;1529;p44"/>
          <p:cNvSpPr txBox="1"/>
          <p:nvPr/>
        </p:nvSpPr>
        <p:spPr>
          <a:xfrm>
            <a:off x="8908613" y="3015442"/>
            <a:ext cx="2082422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5</a:t>
            </a:r>
            <a:r>
              <a:rPr b="0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 การจัดประชุมกลุ่มย่อย</a:t>
            </a:r>
            <a:endParaRPr b="0" i="0" sz="1600" u="none" cap="none" strike="noStrike">
              <a:solidFill>
                <a:srgbClr val="3F3F3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6</a:t>
            </a:r>
            <a:r>
              <a:rPr b="0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 การจัดทำแผนปฏิบัติการฯ</a:t>
            </a:r>
            <a:endParaRPr b="0" i="0" sz="1600" u="none" cap="none" strike="noStrike">
              <a:solidFill>
                <a:srgbClr val="3F3F3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การสรุปผลการศึกษา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7</a:t>
            </a:r>
            <a:r>
              <a:rPr b="0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 การจัดประชุมเชิงปฏิบัติการ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8 </a:t>
            </a:r>
            <a:r>
              <a:rPr b="0" i="0" lang="th-TH" sz="1600" u="none" cap="none" strike="noStrike">
                <a:solidFill>
                  <a:srgbClr val="3F3F3F"/>
                </a:solidFill>
                <a:latin typeface="Sarabun"/>
                <a:ea typeface="Sarabun"/>
                <a:cs typeface="Sarabun"/>
                <a:sym typeface="Sarabun"/>
              </a:rPr>
              <a:t>การจัดทำเอกสารศึกษาฉบับเผยแพร่ แผนปฏิบัติการฯ</a:t>
            </a:r>
            <a:endParaRPr/>
          </a:p>
        </p:txBody>
      </p:sp>
      <p:sp>
        <p:nvSpPr>
          <p:cNvPr id="1530" name="Google Shape;1530;p44"/>
          <p:cNvSpPr/>
          <p:nvPr/>
        </p:nvSpPr>
        <p:spPr>
          <a:xfrm>
            <a:off x="380999" y="5556514"/>
            <a:ext cx="11439526" cy="7827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276D"/>
          </a:solidFill>
          <a:ln cap="flat" cmpd="sng" w="9525">
            <a:solidFill>
              <a:srgbClr val="0B27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9: การบริหารจัดการโครงการและการจัดทำเอกสารผลการศึกษา</a:t>
            </a:r>
            <a:endParaRPr b="0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45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/>
              <a:t>ตัวอย่างแนวทางการสร้างคำถามสำหรับแบบประเมินทักษะความรู้และความเข้าใจด้านดิจิทัล (Digital Literacy Assessment) และแบบประเมินระดับความพร้อมด้านดิจิทัลขององค์กร (Digital Maturity Assessment)</a:t>
            </a:r>
            <a:endParaRPr/>
          </a:p>
        </p:txBody>
      </p:sp>
      <p:sp>
        <p:nvSpPr>
          <p:cNvPr id="1536" name="Google Shape;1536;p45"/>
          <p:cNvSpPr txBox="1"/>
          <p:nvPr/>
        </p:nvSpPr>
        <p:spPr>
          <a:xfrm>
            <a:off x="8624220" y="5677807"/>
            <a:ext cx="155505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37" name="Google Shape;1537;p45"/>
          <p:cNvSpPr/>
          <p:nvPr/>
        </p:nvSpPr>
        <p:spPr>
          <a:xfrm>
            <a:off x="371474" y="1778462"/>
            <a:ext cx="2648735" cy="1945073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ขั้นตอน 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ศึกษาสมรรถนะหลัก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สร้างนวัตกรรมให้เกิดขึ้นจริง (Innovation Driven)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38" name="Google Shape;1538;p45"/>
          <p:cNvSpPr/>
          <p:nvPr/>
        </p:nvSpPr>
        <p:spPr>
          <a:xfrm>
            <a:off x="3210064" y="1781232"/>
            <a:ext cx="2648735" cy="1941613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ขั้นตอน 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ศึกษาเป้าหมายของสมรรถนะ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มี 10 นวัตกรรมเกิดขึ้นและ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นำไปใช้จริงใน ททท. โดยมีกองทุนรองรับและผู้สร้างเห็นผลลัพธ์แบบสุดซอย</a:t>
            </a:r>
            <a:endParaRPr/>
          </a:p>
        </p:txBody>
      </p:sp>
      <p:sp>
        <p:nvSpPr>
          <p:cNvPr id="1539" name="Google Shape;1539;p45"/>
          <p:cNvSpPr/>
          <p:nvPr/>
        </p:nvSpPr>
        <p:spPr>
          <a:xfrm>
            <a:off x="6048654" y="1773950"/>
            <a:ext cx="2648735" cy="1941612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ขั้นตอน 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ศึกษานิยามของสมรรถนะ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นวัตกรรม คือการปฏิบัติใหม่ที่ยังไม่เคย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มีใช้มาก่อนหรือเป็นการพัฒนา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มาจากของเดิมที่มีอยู่แล้ว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ให้ทันสมัยและใช้ได้ผลดียิ่งขึ้น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1540" name="Google Shape;1540;p45"/>
          <p:cNvGrpSpPr/>
          <p:nvPr/>
        </p:nvGrpSpPr>
        <p:grpSpPr>
          <a:xfrm>
            <a:off x="7135956" y="1534695"/>
            <a:ext cx="512064" cy="521208"/>
            <a:chOff x="1282012" y="1251171"/>
            <a:chExt cx="788835" cy="788835"/>
          </a:xfrm>
        </p:grpSpPr>
        <p:sp>
          <p:nvSpPr>
            <p:cNvPr id="1541" name="Google Shape;1541;p45"/>
            <p:cNvSpPr/>
            <p:nvPr/>
          </p:nvSpPr>
          <p:spPr>
            <a:xfrm>
              <a:off x="1282012" y="1251171"/>
              <a:ext cx="788835" cy="7888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pic>
          <p:nvPicPr>
            <p:cNvPr id="1542" name="Google Shape;154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81856" y="1381087"/>
              <a:ext cx="585532" cy="585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3" name="Google Shape;1543;p45"/>
          <p:cNvGrpSpPr/>
          <p:nvPr/>
        </p:nvGrpSpPr>
        <p:grpSpPr>
          <a:xfrm>
            <a:off x="4278399" y="1557771"/>
            <a:ext cx="512064" cy="521208"/>
            <a:chOff x="3933487" y="1237008"/>
            <a:chExt cx="788835" cy="788835"/>
          </a:xfrm>
        </p:grpSpPr>
        <p:sp>
          <p:nvSpPr>
            <p:cNvPr id="1544" name="Google Shape;1544;p45"/>
            <p:cNvSpPr/>
            <p:nvPr/>
          </p:nvSpPr>
          <p:spPr>
            <a:xfrm>
              <a:off x="3933487" y="1237008"/>
              <a:ext cx="788835" cy="7888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pic>
          <p:nvPicPr>
            <p:cNvPr id="1545" name="Google Shape;1545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68606" y="1380034"/>
              <a:ext cx="536501" cy="53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6" name="Google Shape;1546;p45"/>
          <p:cNvGrpSpPr/>
          <p:nvPr/>
        </p:nvGrpSpPr>
        <p:grpSpPr>
          <a:xfrm>
            <a:off x="1442075" y="1530783"/>
            <a:ext cx="507531" cy="525120"/>
            <a:chOff x="6554003" y="1252755"/>
            <a:chExt cx="788835" cy="788835"/>
          </a:xfrm>
        </p:grpSpPr>
        <p:sp>
          <p:nvSpPr>
            <p:cNvPr id="1547" name="Google Shape;1547;p45"/>
            <p:cNvSpPr/>
            <p:nvPr/>
          </p:nvSpPr>
          <p:spPr>
            <a:xfrm>
              <a:off x="6554003" y="1252755"/>
              <a:ext cx="788835" cy="7888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pic>
          <p:nvPicPr>
            <p:cNvPr id="1548" name="Google Shape;1548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89474" y="1392298"/>
              <a:ext cx="536501" cy="536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9" name="Google Shape;1549;p45"/>
          <p:cNvSpPr txBox="1"/>
          <p:nvPr/>
        </p:nvSpPr>
        <p:spPr>
          <a:xfrm>
            <a:off x="371475" y="1211192"/>
            <a:ext cx="81631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คำถามในรูปแบบหลายตัวเลือก (Multiple Choices) </a:t>
            </a:r>
            <a:r>
              <a:rPr b="1" i="0" lang="th-TH" sz="1800" u="none" cap="none" strike="noStrike">
                <a:solidFill>
                  <a:srgbClr val="0070C0"/>
                </a:solidFill>
                <a:latin typeface="Sarabun"/>
                <a:ea typeface="Sarabun"/>
                <a:cs typeface="Sarabun"/>
                <a:sym typeface="Sarabun"/>
              </a:rPr>
              <a:t>สำหรับแบบประเมินทักษะความรู้และความเข้าใจด้านดิจิทัล</a:t>
            </a:r>
            <a:endParaRPr/>
          </a:p>
        </p:txBody>
      </p:sp>
      <p:sp>
        <p:nvSpPr>
          <p:cNvPr id="1550" name="Google Shape;1550;p45"/>
          <p:cNvSpPr txBox="1"/>
          <p:nvPr/>
        </p:nvSpPr>
        <p:spPr>
          <a:xfrm>
            <a:off x="370014" y="3814624"/>
            <a:ext cx="82622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คำถามในรูปแบบตัวเลือกแบบลิเคิร์ทสเกล (Likert-scale) </a:t>
            </a:r>
            <a:r>
              <a:rPr b="1" i="0" lang="th-TH" sz="1800" u="none" cap="none" strike="noStrike">
                <a:solidFill>
                  <a:srgbClr val="0070C0"/>
                </a:solidFill>
                <a:latin typeface="Sarabun"/>
                <a:ea typeface="Sarabun"/>
                <a:cs typeface="Sarabun"/>
                <a:sym typeface="Sarabun"/>
              </a:rPr>
              <a:t>สำหรับแบบประเมินระดับความพร้อมด้านดิจิทัลขององค์กร</a:t>
            </a:r>
            <a:endParaRPr/>
          </a:p>
        </p:txBody>
      </p:sp>
      <p:sp>
        <p:nvSpPr>
          <p:cNvPr id="1551" name="Google Shape;1551;p45"/>
          <p:cNvSpPr txBox="1"/>
          <p:nvPr/>
        </p:nvSpPr>
        <p:spPr>
          <a:xfrm>
            <a:off x="8728851" y="1983720"/>
            <a:ext cx="309397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ข้อใด</a:t>
            </a:r>
            <a:r>
              <a:rPr b="1" i="0" lang="th-TH" sz="16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ไม่ใช่</a:t>
            </a: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หลักสำคัญที่นำมาพิจารณาเป็นนวัตกรรม 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ก. ความคิด/สิ่งประดิษฐ์ใหม่ที่ยังไม่เคยเกิดขึ้นมาก่อน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ข. พิสูจน์ด้วยการวิจัย/อยู่ระหว่างการวิจัยว่าจะช่วยให้การดำเนินงานบางอย่างมีประสิทธิภาพสูงขึ้น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ค. มีระบบการคิดและการปฏิบัติงานที่ซับซ้อน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ง. การพัฒนาดัดแปลงมาจากสิ่งเดิมที่มีอยู่แล้วให้ทันสมัยและใช้ได้ผลดียิ่งขึ้น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52" name="Google Shape;1552;p45"/>
          <p:cNvSpPr txBox="1"/>
          <p:nvPr/>
        </p:nvSpPr>
        <p:spPr>
          <a:xfrm>
            <a:off x="8697390" y="4732116"/>
            <a:ext cx="3116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องค์กรของคุณสนับสนุนการทำงานเป็นทีมและมีการสื่อสารกันอย่างต่อเนื่องมากน้อยเพียงใด</a:t>
            </a:r>
            <a:endParaRPr/>
          </a:p>
        </p:txBody>
      </p:sp>
      <p:sp>
        <p:nvSpPr>
          <p:cNvPr id="1553" name="Google Shape;1553;p45"/>
          <p:cNvSpPr txBox="1"/>
          <p:nvPr/>
        </p:nvSpPr>
        <p:spPr>
          <a:xfrm>
            <a:off x="8842895" y="5575232"/>
            <a:ext cx="11804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ไม่เห็นด้วยอย่างยิ่ง</a:t>
            </a:r>
            <a:endParaRPr/>
          </a:p>
        </p:txBody>
      </p:sp>
      <p:sp>
        <p:nvSpPr>
          <p:cNvPr id="1554" name="Google Shape;1554;p45"/>
          <p:cNvSpPr txBox="1"/>
          <p:nvPr/>
        </p:nvSpPr>
        <p:spPr>
          <a:xfrm>
            <a:off x="10697342" y="5575232"/>
            <a:ext cx="111684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เห็นด้วยอย่างยิ่ง</a:t>
            </a:r>
            <a:endParaRPr/>
          </a:p>
        </p:txBody>
      </p:sp>
      <p:sp>
        <p:nvSpPr>
          <p:cNvPr id="1555" name="Google Shape;1555;p45"/>
          <p:cNvSpPr/>
          <p:nvPr/>
        </p:nvSpPr>
        <p:spPr>
          <a:xfrm>
            <a:off x="10179276" y="1227713"/>
            <a:ext cx="1263191" cy="33005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ตัวอย่าง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56" name="Google Shape;1556;p45"/>
          <p:cNvSpPr/>
          <p:nvPr/>
        </p:nvSpPr>
        <p:spPr>
          <a:xfrm>
            <a:off x="371475" y="4337800"/>
            <a:ext cx="2648735" cy="1945073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ขั้นตอน 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ศึกษาสมรรถนะหลัก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การทำงานที่ยืดหยุ่นและบูรณาการซึ่งกันและกัน </a:t>
            </a:r>
            <a:r>
              <a:rPr lang="th-TH" sz="18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Agile and Teamwork)</a:t>
            </a:r>
            <a:endParaRPr/>
          </a:p>
        </p:txBody>
      </p:sp>
      <p:sp>
        <p:nvSpPr>
          <p:cNvPr id="1557" name="Google Shape;1557;p45"/>
          <p:cNvSpPr/>
          <p:nvPr/>
        </p:nvSpPr>
        <p:spPr>
          <a:xfrm>
            <a:off x="3210065" y="4340570"/>
            <a:ext cx="2648735" cy="1941613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ขั้นตอน 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ศึกษาเป้าหมายของสมรรถนะ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รูปแบบการทำงานแบบ Agile Team นำมาใช้กับ Talent ในการทำงาน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และสร้างสรรค์</a:t>
            </a:r>
            <a:endParaRPr/>
          </a:p>
        </p:txBody>
      </p:sp>
      <p:sp>
        <p:nvSpPr>
          <p:cNvPr id="1558" name="Google Shape;1558;p45"/>
          <p:cNvSpPr/>
          <p:nvPr/>
        </p:nvSpPr>
        <p:spPr>
          <a:xfrm>
            <a:off x="6048655" y="4333288"/>
            <a:ext cx="2648735" cy="1941612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ขั้นตอน 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ศึกษานิยามของสมรรถนะ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การทำงานแบบ Agile คือการทำงานที่เน้นประสิทธิภาพของการปฏิบัติงาน ภายใต้รูปแบบการทำงานที่ยืดหยุ่น</a:t>
            </a:r>
            <a:endParaRPr/>
          </a:p>
        </p:txBody>
      </p:sp>
      <p:grpSp>
        <p:nvGrpSpPr>
          <p:cNvPr id="1559" name="Google Shape;1559;p45"/>
          <p:cNvGrpSpPr/>
          <p:nvPr/>
        </p:nvGrpSpPr>
        <p:grpSpPr>
          <a:xfrm>
            <a:off x="1437542" y="4113752"/>
            <a:ext cx="512064" cy="521208"/>
            <a:chOff x="1290008" y="3823531"/>
            <a:chExt cx="788835" cy="788835"/>
          </a:xfrm>
        </p:grpSpPr>
        <p:sp>
          <p:nvSpPr>
            <p:cNvPr id="1560" name="Google Shape;1560;p45"/>
            <p:cNvSpPr/>
            <p:nvPr/>
          </p:nvSpPr>
          <p:spPr>
            <a:xfrm>
              <a:off x="1290008" y="3823531"/>
              <a:ext cx="788835" cy="78883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pic>
          <p:nvPicPr>
            <p:cNvPr id="1561" name="Google Shape;1561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9156" y="3963196"/>
              <a:ext cx="585532" cy="585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2" name="Google Shape;1562;p45"/>
          <p:cNvGrpSpPr/>
          <p:nvPr/>
        </p:nvGrpSpPr>
        <p:grpSpPr>
          <a:xfrm>
            <a:off x="4278399" y="4113752"/>
            <a:ext cx="512064" cy="521208"/>
            <a:chOff x="3957636" y="3835289"/>
            <a:chExt cx="788835" cy="788835"/>
          </a:xfrm>
        </p:grpSpPr>
        <p:sp>
          <p:nvSpPr>
            <p:cNvPr id="1563" name="Google Shape;1563;p45"/>
            <p:cNvSpPr/>
            <p:nvPr/>
          </p:nvSpPr>
          <p:spPr>
            <a:xfrm>
              <a:off x="3957636" y="3835289"/>
              <a:ext cx="788835" cy="78883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pic>
          <p:nvPicPr>
            <p:cNvPr id="1564" name="Google Shape;1564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74611" y="3955248"/>
              <a:ext cx="536501" cy="53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5" name="Google Shape;1565;p45"/>
          <p:cNvGrpSpPr/>
          <p:nvPr/>
        </p:nvGrpSpPr>
        <p:grpSpPr>
          <a:xfrm>
            <a:off x="7134783" y="4113752"/>
            <a:ext cx="512064" cy="521208"/>
            <a:chOff x="6575111" y="3819777"/>
            <a:chExt cx="788835" cy="788835"/>
          </a:xfrm>
        </p:grpSpPr>
        <p:sp>
          <p:nvSpPr>
            <p:cNvPr id="1566" name="Google Shape;1566;p45"/>
            <p:cNvSpPr/>
            <p:nvPr/>
          </p:nvSpPr>
          <p:spPr>
            <a:xfrm>
              <a:off x="6575111" y="3819777"/>
              <a:ext cx="788835" cy="78883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pic>
          <p:nvPicPr>
            <p:cNvPr id="1567" name="Google Shape;1567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10582" y="3953482"/>
              <a:ext cx="536501" cy="536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8" name="Google Shape;1568;p45"/>
          <p:cNvSpPr/>
          <p:nvPr/>
        </p:nvSpPr>
        <p:spPr>
          <a:xfrm>
            <a:off x="8697389" y="1668848"/>
            <a:ext cx="31168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ขั้นตอน 4 การออกแบบคำถาม</a:t>
            </a:r>
            <a:endParaRPr/>
          </a:p>
        </p:txBody>
      </p:sp>
      <p:sp>
        <p:nvSpPr>
          <p:cNvPr id="1569" name="Google Shape;1569;p45"/>
          <p:cNvSpPr/>
          <p:nvPr/>
        </p:nvSpPr>
        <p:spPr>
          <a:xfrm>
            <a:off x="8722363" y="4319656"/>
            <a:ext cx="31168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ขั้นตอน 4 การออกแบบคำถาม</a:t>
            </a:r>
            <a:endParaRPr/>
          </a:p>
        </p:txBody>
      </p:sp>
      <p:graphicFrame>
        <p:nvGraphicFramePr>
          <p:cNvPr id="1570" name="Google Shape;1570;p45"/>
          <p:cNvGraphicFramePr/>
          <p:nvPr/>
        </p:nvGraphicFramePr>
        <p:xfrm>
          <a:off x="9521807" y="59137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{00D75BD6-1511-4407-87D2-2C48D245821C}</a:tableStyleId>
              </a:tblPr>
              <a:tblGrid>
                <a:gridCol w="285300"/>
                <a:gridCol w="285300"/>
                <a:gridCol w="285300"/>
                <a:gridCol w="285300"/>
                <a:gridCol w="285300"/>
              </a:tblGrid>
              <a:tr h="154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-TH" sz="1800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</a:t>
                      </a:r>
                      <a:endParaRPr/>
                    </a:p>
                  </a:txBody>
                  <a:tcPr marT="34950" marB="34950" marR="69925" marL="69925">
                    <a:solidFill>
                      <a:srgbClr val="D1E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-TH" sz="1800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2</a:t>
                      </a:r>
                      <a:endParaRPr/>
                    </a:p>
                  </a:txBody>
                  <a:tcPr marT="34950" marB="34950" marR="69925" marL="69925">
                    <a:solidFill>
                      <a:srgbClr val="D1E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-TH" sz="1800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3</a:t>
                      </a:r>
                      <a:endParaRPr/>
                    </a:p>
                  </a:txBody>
                  <a:tcPr marT="34950" marB="34950" marR="69925" marL="69925">
                    <a:solidFill>
                      <a:srgbClr val="D1E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-TH" sz="1800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4</a:t>
                      </a:r>
                      <a:endParaRPr/>
                    </a:p>
                  </a:txBody>
                  <a:tcPr marT="34950" marB="34950" marR="69925" marL="69925">
                    <a:solidFill>
                      <a:srgbClr val="D1E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-TH" sz="1800">
                          <a:solidFill>
                            <a:srgbClr val="00206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5</a:t>
                      </a:r>
                      <a:endParaRPr/>
                    </a:p>
                  </a:txBody>
                  <a:tcPr marT="34950" marB="34950" marR="69925" marL="69925">
                    <a:solidFill>
                      <a:srgbClr val="D1E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46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/>
              <a:t>ในแผนงานที่ 4 ที่ปรึกษารวบรวมผลการประเมินสมรรถนะด้านดิจิทัลสำหรับบุคลากร ททท. และผลการประเมินระดับความพร้อมด้านดิจิทัลสำหรับผู้บริหารระดับสูง พร้อมหลักสูตรพัฒนาทักษะด้านดิจิทัลสำหรับผู้บริหารระดับ 9 – 10 </a:t>
            </a:r>
            <a:endParaRPr/>
          </a:p>
        </p:txBody>
      </p:sp>
      <p:pic>
        <p:nvPicPr>
          <p:cNvPr descr="A close up of a logo&#10;&#10;Description automatically generated" id="1576" name="Google Shape;15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93506" y="3711833"/>
            <a:ext cx="428320" cy="428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46"/>
          <p:cNvSpPr/>
          <p:nvPr/>
        </p:nvSpPr>
        <p:spPr>
          <a:xfrm>
            <a:off x="380999" y="1152576"/>
            <a:ext cx="89787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แผนงาน 4 ผลการประเมินสมรรถนะดิจิทัลของบุคลากร ททท. และหลักสูตรสำหรับผู้บริหารระดับ 9 - 10</a:t>
            </a:r>
            <a:endParaRPr/>
          </a:p>
        </p:txBody>
      </p:sp>
      <p:pic>
        <p:nvPicPr>
          <p:cNvPr descr="A close up of a logo&#10;&#10;Description automatically generated" id="1578" name="Google Shape;157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38877" y="2200636"/>
            <a:ext cx="546915" cy="546915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46"/>
          <p:cNvSpPr/>
          <p:nvPr/>
        </p:nvSpPr>
        <p:spPr>
          <a:xfrm>
            <a:off x="380998" y="1767157"/>
            <a:ext cx="3677197" cy="4460483"/>
          </a:xfrm>
          <a:prstGeom prst="rect">
            <a:avLst/>
          </a:prstGeom>
          <a:solidFill>
            <a:srgbClr val="D1E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46"/>
          <p:cNvSpPr/>
          <p:nvPr/>
        </p:nvSpPr>
        <p:spPr>
          <a:xfrm>
            <a:off x="380997" y="1705513"/>
            <a:ext cx="3677197" cy="666230"/>
          </a:xfrm>
          <a:prstGeom prst="rect">
            <a:avLst/>
          </a:prstGeom>
          <a:solidFill>
            <a:srgbClr val="0534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การรวบรวมผล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การประเมินบุคลากรทุกระดับ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81" name="Google Shape;1581;p46"/>
          <p:cNvSpPr/>
          <p:nvPr/>
        </p:nvSpPr>
        <p:spPr>
          <a:xfrm>
            <a:off x="4257400" y="1767157"/>
            <a:ext cx="3677100" cy="4460400"/>
          </a:xfrm>
          <a:prstGeom prst="rect">
            <a:avLst/>
          </a:prstGeom>
          <a:solidFill>
            <a:srgbClr val="D1E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46"/>
          <p:cNvSpPr/>
          <p:nvPr/>
        </p:nvSpPr>
        <p:spPr>
          <a:xfrm>
            <a:off x="8138565" y="1767156"/>
            <a:ext cx="3677197" cy="4460483"/>
          </a:xfrm>
          <a:prstGeom prst="rect">
            <a:avLst/>
          </a:prstGeom>
          <a:solidFill>
            <a:srgbClr val="D1E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46"/>
          <p:cNvSpPr/>
          <p:nvPr/>
        </p:nvSpPr>
        <p:spPr>
          <a:xfrm>
            <a:off x="4257400" y="1705513"/>
            <a:ext cx="3677197" cy="666230"/>
          </a:xfrm>
          <a:prstGeom prst="rect">
            <a:avLst/>
          </a:prstGeom>
          <a:solidFill>
            <a:srgbClr val="0534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การวิเคราะห์ผล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การประเมินสมรรถนะด้านดิจิทัล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84" name="Google Shape;1584;p46"/>
          <p:cNvSpPr/>
          <p:nvPr/>
        </p:nvSpPr>
        <p:spPr>
          <a:xfrm>
            <a:off x="8138565" y="1705513"/>
            <a:ext cx="3677197" cy="666230"/>
          </a:xfrm>
          <a:prstGeom prst="rect">
            <a:avLst/>
          </a:prstGeom>
          <a:solidFill>
            <a:srgbClr val="0534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แผนการพัฒนาและออกแบบหลักสูตร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อบรมสำหรับผู้บริหารระดับ 9 - 10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85" name="Google Shape;1585;p46"/>
          <p:cNvSpPr/>
          <p:nvPr/>
        </p:nvSpPr>
        <p:spPr>
          <a:xfrm rot="5400000">
            <a:off x="4147445" y="3844400"/>
            <a:ext cx="516810" cy="368152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46"/>
          <p:cNvSpPr/>
          <p:nvPr/>
        </p:nvSpPr>
        <p:spPr>
          <a:xfrm rot="5400000">
            <a:off x="3880113" y="3844400"/>
            <a:ext cx="516810" cy="368152"/>
          </a:xfrm>
          <a:prstGeom prst="triangle">
            <a:avLst>
              <a:gd fmla="val 50000" name="adj"/>
            </a:avLst>
          </a:prstGeom>
          <a:solidFill>
            <a:srgbClr val="D1E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46"/>
          <p:cNvSpPr/>
          <p:nvPr/>
        </p:nvSpPr>
        <p:spPr>
          <a:xfrm rot="5400000">
            <a:off x="8062411" y="3844400"/>
            <a:ext cx="516810" cy="368152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46"/>
          <p:cNvSpPr/>
          <p:nvPr/>
        </p:nvSpPr>
        <p:spPr>
          <a:xfrm rot="5400000">
            <a:off x="7795079" y="3844400"/>
            <a:ext cx="516810" cy="368152"/>
          </a:xfrm>
          <a:prstGeom prst="triangle">
            <a:avLst>
              <a:gd fmla="val 50000" name="adj"/>
            </a:avLst>
          </a:prstGeom>
          <a:solidFill>
            <a:srgbClr val="D1E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589" name="Google Shape;158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806" y="2608734"/>
            <a:ext cx="428320" cy="428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46"/>
          <p:cNvSpPr txBox="1"/>
          <p:nvPr/>
        </p:nvSpPr>
        <p:spPr>
          <a:xfrm>
            <a:off x="899126" y="2463015"/>
            <a:ext cx="3162854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กำหนดวิธีการคำนวณผลประเมิน</a:t>
            </a: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เพื่อให้ ททท. สามารถประเมินต่อเองได้หลังจากจบโครงการฯ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รวบรวมผลการประเมินความรู้ความเข้าใจดิจิทัล </a:t>
            </a: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(Digital Literacy Assessment) ของบุคลากร ททท. จำนวน 950 คน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รวบรวมผลการประเมินระดับความพร้อมด้านดิจิทัล </a:t>
            </a: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(Digital Maturity Assessment) ผู้บริหารระดับสูงจำนวน 32 คน</a:t>
            </a:r>
            <a:endParaRPr b="0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A close up of a logo&#10;&#10;Description automatically generated" id="1591" name="Google Shape;15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137" y="2547757"/>
            <a:ext cx="428320" cy="428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46"/>
          <p:cNvSpPr txBox="1"/>
          <p:nvPr/>
        </p:nvSpPr>
        <p:spPr>
          <a:xfrm>
            <a:off x="4831155" y="2463015"/>
            <a:ext cx="3038253" cy="232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ที่ปรึกษาวิเคราะห์ผลการประเมิน</a:t>
            </a: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ในแต่ละมิติของกรอบสมรรถนะด้านดิจิทัลของพนักงาน พร้อมรายงานผลตามกลุ่มอายุ ระดับตำแหน่ง สายงาน และหน่วยงาน</a:t>
            </a:r>
            <a:endParaRPr b="0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✔"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การวิเคราะห์จุดเด่นและจุดด้อย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✔"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สรุประดับสมรรถนะด้านดิจิทัลของพนักงาน ททท. </a:t>
            </a:r>
            <a:endParaRPr/>
          </a:p>
        </p:txBody>
      </p:sp>
      <p:pic>
        <p:nvPicPr>
          <p:cNvPr id="1593" name="Google Shape;1593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3211" y="4851230"/>
            <a:ext cx="925289" cy="121395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594" name="Google Shape;1594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7550" y="4865073"/>
            <a:ext cx="925289" cy="121395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595" name="Google Shape;1595;p46"/>
          <p:cNvSpPr txBox="1"/>
          <p:nvPr/>
        </p:nvSpPr>
        <p:spPr>
          <a:xfrm rot="-1800000">
            <a:off x="5297785" y="5087329"/>
            <a:ext cx="153599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BABC"/>
              </a:buClr>
              <a:buSzPts val="4400"/>
              <a:buFont typeface="Arial"/>
              <a:buNone/>
            </a:pPr>
            <a:r>
              <a:rPr b="1" i="0" lang="th-TH" sz="4400" u="none" cap="none" strike="noStrike">
                <a:solidFill>
                  <a:srgbClr val="B6BABC"/>
                </a:solidFill>
                <a:latin typeface="Arial"/>
                <a:ea typeface="Arial"/>
                <a:cs typeface="Arial"/>
                <a:sym typeface="Arial"/>
              </a:rPr>
              <a:t>ตัวอย่าง</a:t>
            </a:r>
            <a:endParaRPr b="1" i="0" sz="4400" u="none" cap="none" strike="noStrike">
              <a:solidFill>
                <a:srgbClr val="B6BA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46"/>
          <p:cNvSpPr txBox="1"/>
          <p:nvPr/>
        </p:nvSpPr>
        <p:spPr>
          <a:xfrm>
            <a:off x="8569235" y="2453021"/>
            <a:ext cx="315196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วางแผนการพัฒนาทักษะด้านดิจิทัลให้แก่บุคลากร ททท. </a:t>
            </a: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ทุกระดับและทุกสายงาน โดยจำแนกรายงานผลตามกลุ่มอายุ ระดับตำแหน่ง สายงาน และหน่วยงาน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b="1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การออกแบบหลักสูตรและวิธีการพัฒนาสมรรถนะด้านดิจิทัลสำหรับผู้บริหารระดับ 9 – 10 </a:t>
            </a:r>
            <a:endParaRPr b="1" i="0" sz="20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A close up of a logo&#10;&#10;Description automatically generated" id="1597" name="Google Shape;1597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595083" y="4865073"/>
            <a:ext cx="406241" cy="406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598" name="Google Shape;1598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985367" y="3026571"/>
            <a:ext cx="406241" cy="40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46"/>
          <p:cNvSpPr/>
          <p:nvPr/>
        </p:nvSpPr>
        <p:spPr>
          <a:xfrm>
            <a:off x="376238" y="1705513"/>
            <a:ext cx="415954" cy="3487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1</a:t>
            </a:r>
            <a:endParaRPr/>
          </a:p>
        </p:txBody>
      </p:sp>
      <p:sp>
        <p:nvSpPr>
          <p:cNvPr id="1600" name="Google Shape;1600;p46"/>
          <p:cNvSpPr/>
          <p:nvPr/>
        </p:nvSpPr>
        <p:spPr>
          <a:xfrm>
            <a:off x="4253614" y="1709259"/>
            <a:ext cx="415954" cy="3487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2</a:t>
            </a:r>
            <a:endParaRPr/>
          </a:p>
        </p:txBody>
      </p:sp>
      <p:sp>
        <p:nvSpPr>
          <p:cNvPr id="1601" name="Google Shape;1601;p46"/>
          <p:cNvSpPr/>
          <p:nvPr/>
        </p:nvSpPr>
        <p:spPr>
          <a:xfrm>
            <a:off x="8136740" y="1709259"/>
            <a:ext cx="415954" cy="3487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3</a:t>
            </a:r>
            <a:endParaRPr/>
          </a:p>
        </p:txBody>
      </p:sp>
      <p:pic>
        <p:nvPicPr>
          <p:cNvPr id="1602" name="Google Shape;1602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82005" y="5088844"/>
            <a:ext cx="1526419" cy="85861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7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ตัวอย่างวิธีการวางแผนการพัฒนาสมรรถนะด้านดิจิทัลสำหรับบุคลากรพิจารณาจากเส้นทางความก้าวหน้าในอาชีพของบุคลากรในแต่ละสายงาน (Career Path) ประกอบกับรายละเอียดตำแหน่งงานและสมรรถนะด้านดิจิทัลที่ต้องการ 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608" name="Google Shape;1608;p47"/>
          <p:cNvSpPr/>
          <p:nvPr/>
        </p:nvSpPr>
        <p:spPr>
          <a:xfrm>
            <a:off x="10442801" y="1254536"/>
            <a:ext cx="1263191" cy="33005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ตัวอย่าง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09" name="Google Shape;1609;p47"/>
          <p:cNvSpPr/>
          <p:nvPr/>
        </p:nvSpPr>
        <p:spPr>
          <a:xfrm>
            <a:off x="361413" y="1233122"/>
            <a:ext cx="6128221" cy="381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ตัวอย่างแผนการพัฒนาทักษะด้านดิจิทัลของบุคลากร</a:t>
            </a:r>
            <a:endParaRPr b="1" i="0" sz="24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10" name="Google Shape;1610;p47"/>
          <p:cNvSpPr/>
          <p:nvPr/>
        </p:nvSpPr>
        <p:spPr>
          <a:xfrm>
            <a:off x="31551" y="5351523"/>
            <a:ext cx="1098714" cy="47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Role</a:t>
            </a:r>
            <a:endParaRPr/>
          </a:p>
        </p:txBody>
      </p:sp>
      <p:sp>
        <p:nvSpPr>
          <p:cNvPr id="1611" name="Google Shape;1611;p47"/>
          <p:cNvSpPr/>
          <p:nvPr/>
        </p:nvSpPr>
        <p:spPr>
          <a:xfrm>
            <a:off x="550879" y="4669734"/>
            <a:ext cx="1810111" cy="1413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47"/>
          <p:cNvSpPr/>
          <p:nvPr/>
        </p:nvSpPr>
        <p:spPr>
          <a:xfrm>
            <a:off x="550767" y="5635108"/>
            <a:ext cx="1810111" cy="677634"/>
          </a:xfrm>
          <a:custGeom>
            <a:rect b="b" l="l" r="r" t="t"/>
            <a:pathLst>
              <a:path extrusionOk="0" h="656456" w="1512168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47"/>
          <p:cNvSpPr txBox="1"/>
          <p:nvPr/>
        </p:nvSpPr>
        <p:spPr>
          <a:xfrm>
            <a:off x="759600" y="5672570"/>
            <a:ext cx="139233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Player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47"/>
          <p:cNvSpPr/>
          <p:nvPr/>
        </p:nvSpPr>
        <p:spPr>
          <a:xfrm>
            <a:off x="2360878" y="4306877"/>
            <a:ext cx="1810111" cy="1413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47"/>
          <p:cNvSpPr/>
          <p:nvPr/>
        </p:nvSpPr>
        <p:spPr>
          <a:xfrm>
            <a:off x="2360766" y="5272252"/>
            <a:ext cx="1810111" cy="677634"/>
          </a:xfrm>
          <a:custGeom>
            <a:rect b="b" l="l" r="r" t="t"/>
            <a:pathLst>
              <a:path extrusionOk="0" h="656456" w="1512168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47"/>
          <p:cNvSpPr/>
          <p:nvPr/>
        </p:nvSpPr>
        <p:spPr>
          <a:xfrm>
            <a:off x="4166393" y="3924660"/>
            <a:ext cx="1810111" cy="1413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47"/>
          <p:cNvSpPr/>
          <p:nvPr/>
        </p:nvSpPr>
        <p:spPr>
          <a:xfrm>
            <a:off x="4166281" y="4890035"/>
            <a:ext cx="1810111" cy="677634"/>
          </a:xfrm>
          <a:custGeom>
            <a:rect b="b" l="l" r="r" t="t"/>
            <a:pathLst>
              <a:path extrusionOk="0" h="656456" w="1512168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47"/>
          <p:cNvSpPr/>
          <p:nvPr/>
        </p:nvSpPr>
        <p:spPr>
          <a:xfrm>
            <a:off x="5976280" y="3507414"/>
            <a:ext cx="1810111" cy="1413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47"/>
          <p:cNvSpPr/>
          <p:nvPr/>
        </p:nvSpPr>
        <p:spPr>
          <a:xfrm>
            <a:off x="5976168" y="4472789"/>
            <a:ext cx="1810111" cy="677634"/>
          </a:xfrm>
          <a:custGeom>
            <a:rect b="b" l="l" r="r" t="t"/>
            <a:pathLst>
              <a:path extrusionOk="0" h="656456" w="1512168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47"/>
          <p:cNvSpPr/>
          <p:nvPr/>
        </p:nvSpPr>
        <p:spPr>
          <a:xfrm>
            <a:off x="7781684" y="3122975"/>
            <a:ext cx="1810111" cy="1413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47"/>
          <p:cNvSpPr/>
          <p:nvPr/>
        </p:nvSpPr>
        <p:spPr>
          <a:xfrm>
            <a:off x="7781572" y="4088349"/>
            <a:ext cx="1810111" cy="677634"/>
          </a:xfrm>
          <a:custGeom>
            <a:rect b="b" l="l" r="r" t="t"/>
            <a:pathLst>
              <a:path extrusionOk="0" h="656456" w="1512168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47"/>
          <p:cNvSpPr/>
          <p:nvPr/>
        </p:nvSpPr>
        <p:spPr>
          <a:xfrm>
            <a:off x="9591459" y="2631324"/>
            <a:ext cx="1810111" cy="1413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47"/>
          <p:cNvSpPr/>
          <p:nvPr/>
        </p:nvSpPr>
        <p:spPr>
          <a:xfrm>
            <a:off x="9591347" y="3596698"/>
            <a:ext cx="1810111" cy="677634"/>
          </a:xfrm>
          <a:custGeom>
            <a:rect b="b" l="l" r="r" t="t"/>
            <a:pathLst>
              <a:path extrusionOk="0" h="656456" w="1512168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47"/>
          <p:cNvSpPr txBox="1"/>
          <p:nvPr/>
        </p:nvSpPr>
        <p:spPr>
          <a:xfrm>
            <a:off x="2249948" y="5380543"/>
            <a:ext cx="203174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 of Team Leader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47"/>
          <p:cNvSpPr txBox="1"/>
          <p:nvPr/>
        </p:nvSpPr>
        <p:spPr>
          <a:xfrm>
            <a:off x="4427603" y="4929496"/>
            <a:ext cx="139233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Leader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47"/>
          <p:cNvSpPr txBox="1"/>
          <p:nvPr/>
        </p:nvSpPr>
        <p:spPr>
          <a:xfrm>
            <a:off x="6188895" y="4480223"/>
            <a:ext cx="139233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47"/>
          <p:cNvSpPr txBox="1"/>
          <p:nvPr/>
        </p:nvSpPr>
        <p:spPr>
          <a:xfrm>
            <a:off x="7947250" y="4019652"/>
            <a:ext cx="164196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Deputy General </a:t>
            </a:r>
            <a:b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47"/>
          <p:cNvSpPr txBox="1"/>
          <p:nvPr/>
        </p:nvSpPr>
        <p:spPr>
          <a:xfrm>
            <a:off x="9673514" y="3672371"/>
            <a:ext cx="164196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General Manager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47"/>
          <p:cNvSpPr/>
          <p:nvPr/>
        </p:nvSpPr>
        <p:spPr>
          <a:xfrm>
            <a:off x="954675" y="5247736"/>
            <a:ext cx="1040803" cy="379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Player Induction</a:t>
            </a:r>
            <a:endParaRPr/>
          </a:p>
        </p:txBody>
      </p:sp>
      <p:pic>
        <p:nvPicPr>
          <p:cNvPr descr="Cheers" id="1630" name="Google Shape;163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5935" y="4488494"/>
            <a:ext cx="401541" cy="401541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47"/>
          <p:cNvSpPr/>
          <p:nvPr/>
        </p:nvSpPr>
        <p:spPr>
          <a:xfrm>
            <a:off x="625792" y="4742829"/>
            <a:ext cx="306509" cy="29441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632" name="Google Shape;1632;p47"/>
          <p:cNvSpPr/>
          <p:nvPr/>
        </p:nvSpPr>
        <p:spPr>
          <a:xfrm>
            <a:off x="2467185" y="4396717"/>
            <a:ext cx="306509" cy="29441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633" name="Google Shape;1633;p47"/>
          <p:cNvSpPr/>
          <p:nvPr/>
        </p:nvSpPr>
        <p:spPr>
          <a:xfrm>
            <a:off x="4229222" y="3996482"/>
            <a:ext cx="306509" cy="29441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634" name="Google Shape;1634;p47"/>
          <p:cNvSpPr/>
          <p:nvPr/>
        </p:nvSpPr>
        <p:spPr>
          <a:xfrm>
            <a:off x="6024518" y="3576052"/>
            <a:ext cx="306509" cy="29441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635" name="Google Shape;1635;p47"/>
          <p:cNvSpPr/>
          <p:nvPr/>
        </p:nvSpPr>
        <p:spPr>
          <a:xfrm>
            <a:off x="7854508" y="3190847"/>
            <a:ext cx="306509" cy="29441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636" name="Google Shape;1636;p47"/>
          <p:cNvSpPr/>
          <p:nvPr/>
        </p:nvSpPr>
        <p:spPr>
          <a:xfrm>
            <a:off x="9673514" y="2711375"/>
            <a:ext cx="306509" cy="29441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pic>
        <p:nvPicPr>
          <p:cNvPr descr="Group of men" id="1637" name="Google Shape;163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7015" y="4878143"/>
            <a:ext cx="351011" cy="351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own" id="1638" name="Google Shape;163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194" y="4073333"/>
            <a:ext cx="403527" cy="403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" id="1639" name="Google Shape;163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0879" y="3662999"/>
            <a:ext cx="434469" cy="4344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d with gears" id="1640" name="Google Shape;164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0992" y="3312168"/>
            <a:ext cx="354600" cy="35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ain" id="1641" name="Google Shape;1641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25969" y="2823641"/>
            <a:ext cx="408074" cy="40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7"/>
          <p:cNvSpPr/>
          <p:nvPr/>
        </p:nvSpPr>
        <p:spPr>
          <a:xfrm>
            <a:off x="2808650" y="4878143"/>
            <a:ext cx="1040803" cy="379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Leading the Perfect Shift</a:t>
            </a:r>
            <a:endParaRPr/>
          </a:p>
        </p:txBody>
      </p:sp>
      <p:sp>
        <p:nvSpPr>
          <p:cNvPr id="1643" name="Google Shape;1643;p47"/>
          <p:cNvSpPr/>
          <p:nvPr/>
        </p:nvSpPr>
        <p:spPr>
          <a:xfrm>
            <a:off x="4407736" y="4450272"/>
            <a:ext cx="1441766" cy="379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Leader Development</a:t>
            </a:r>
            <a:endParaRPr/>
          </a:p>
        </p:txBody>
      </p:sp>
      <p:sp>
        <p:nvSpPr>
          <p:cNvPr id="1644" name="Google Shape;1644;p47"/>
          <p:cNvSpPr/>
          <p:nvPr/>
        </p:nvSpPr>
        <p:spPr>
          <a:xfrm>
            <a:off x="6444507" y="4053215"/>
            <a:ext cx="1040803" cy="379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Intermediate Management</a:t>
            </a:r>
            <a:endParaRPr/>
          </a:p>
        </p:txBody>
      </p:sp>
      <p:sp>
        <p:nvSpPr>
          <p:cNvPr id="1645" name="Google Shape;1645;p47"/>
          <p:cNvSpPr/>
          <p:nvPr/>
        </p:nvSpPr>
        <p:spPr>
          <a:xfrm>
            <a:off x="7949193" y="3680954"/>
            <a:ext cx="1579885" cy="379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Advance</a:t>
            </a:r>
            <a:b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/>
          </a:p>
        </p:txBody>
      </p:sp>
      <p:sp>
        <p:nvSpPr>
          <p:cNvPr id="1646" name="Google Shape;1646;p47"/>
          <p:cNvSpPr/>
          <p:nvPr/>
        </p:nvSpPr>
        <p:spPr>
          <a:xfrm>
            <a:off x="10052258" y="3196115"/>
            <a:ext cx="1040803" cy="379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Excellent Management</a:t>
            </a:r>
            <a:endParaRPr/>
          </a:p>
        </p:txBody>
      </p:sp>
      <p:sp>
        <p:nvSpPr>
          <p:cNvPr id="1647" name="Google Shape;1647;p47"/>
          <p:cNvSpPr/>
          <p:nvPr/>
        </p:nvSpPr>
        <p:spPr>
          <a:xfrm>
            <a:off x="632974" y="3687372"/>
            <a:ext cx="1645920" cy="446694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SuperStar Training</a:t>
            </a:r>
            <a:endParaRPr/>
          </a:p>
        </p:txBody>
      </p:sp>
      <p:sp>
        <p:nvSpPr>
          <p:cNvPr id="1648" name="Google Shape;1648;p47"/>
          <p:cNvSpPr/>
          <p:nvPr/>
        </p:nvSpPr>
        <p:spPr>
          <a:xfrm>
            <a:off x="2429812" y="3086733"/>
            <a:ext cx="1645920" cy="741689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Team Leader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Development Program</a:t>
            </a:r>
            <a:endParaRPr/>
          </a:p>
        </p:txBody>
      </p:sp>
      <p:sp>
        <p:nvSpPr>
          <p:cNvPr id="1649" name="Google Shape;1649;p47"/>
          <p:cNvSpPr/>
          <p:nvPr/>
        </p:nvSpPr>
        <p:spPr>
          <a:xfrm>
            <a:off x="4248488" y="1930837"/>
            <a:ext cx="1645920" cy="742598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Manager Induction Program</a:t>
            </a:r>
            <a:endParaRPr/>
          </a:p>
        </p:txBody>
      </p:sp>
      <p:sp>
        <p:nvSpPr>
          <p:cNvPr id="1650" name="Google Shape;1650;p47"/>
          <p:cNvSpPr/>
          <p:nvPr/>
        </p:nvSpPr>
        <p:spPr>
          <a:xfrm>
            <a:off x="6055915" y="1770586"/>
            <a:ext cx="1645920" cy="909499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Foundation  Management Development Program</a:t>
            </a:r>
            <a:endParaRPr/>
          </a:p>
        </p:txBody>
      </p:sp>
      <p:sp>
        <p:nvSpPr>
          <p:cNvPr id="1651" name="Google Shape;1651;p47"/>
          <p:cNvSpPr/>
          <p:nvPr/>
        </p:nvSpPr>
        <p:spPr>
          <a:xfrm>
            <a:off x="7846486" y="1769980"/>
            <a:ext cx="1645920" cy="909499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Advance Management Development Program</a:t>
            </a:r>
            <a:endParaRPr/>
          </a:p>
        </p:txBody>
      </p:sp>
      <p:cxnSp>
        <p:nvCxnSpPr>
          <p:cNvPr id="1652" name="Google Shape;1652;p47"/>
          <p:cNvCxnSpPr>
            <a:stCxn id="1647" idx="2"/>
            <a:endCxn id="1611" idx="0"/>
          </p:cNvCxnSpPr>
          <p:nvPr/>
        </p:nvCxnSpPr>
        <p:spPr>
          <a:xfrm>
            <a:off x="1455934" y="4134066"/>
            <a:ext cx="0" cy="535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53" name="Google Shape;1653;p47"/>
          <p:cNvCxnSpPr/>
          <p:nvPr/>
        </p:nvCxnSpPr>
        <p:spPr>
          <a:xfrm>
            <a:off x="3236132" y="3818788"/>
            <a:ext cx="0" cy="45554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54" name="Google Shape;1654;p47"/>
          <p:cNvCxnSpPr>
            <a:stCxn id="1649" idx="2"/>
            <a:endCxn id="1616" idx="0"/>
          </p:cNvCxnSpPr>
          <p:nvPr/>
        </p:nvCxnSpPr>
        <p:spPr>
          <a:xfrm>
            <a:off x="5071448" y="2673435"/>
            <a:ext cx="0" cy="125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55" name="Google Shape;1655;p47"/>
          <p:cNvCxnSpPr>
            <a:stCxn id="1650" idx="2"/>
          </p:cNvCxnSpPr>
          <p:nvPr/>
        </p:nvCxnSpPr>
        <p:spPr>
          <a:xfrm>
            <a:off x="6878875" y="2680085"/>
            <a:ext cx="0" cy="839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56" name="Google Shape;1656;p47"/>
          <p:cNvCxnSpPr/>
          <p:nvPr/>
        </p:nvCxnSpPr>
        <p:spPr>
          <a:xfrm>
            <a:off x="8660604" y="2688203"/>
            <a:ext cx="0" cy="45554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7" name="Google Shape;1657;p47"/>
          <p:cNvSpPr/>
          <p:nvPr/>
        </p:nvSpPr>
        <p:spPr>
          <a:xfrm>
            <a:off x="9700784" y="1735149"/>
            <a:ext cx="1645920" cy="670252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Super Management &amp; Sustainable Program</a:t>
            </a:r>
            <a:endParaRPr/>
          </a:p>
        </p:txBody>
      </p:sp>
      <p:sp>
        <p:nvSpPr>
          <p:cNvPr id="1658" name="Google Shape;1658;p47"/>
          <p:cNvSpPr/>
          <p:nvPr/>
        </p:nvSpPr>
        <p:spPr>
          <a:xfrm>
            <a:off x="872031" y="3315880"/>
            <a:ext cx="1167806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Core Learning</a:t>
            </a:r>
            <a:endParaRPr/>
          </a:p>
        </p:txBody>
      </p:sp>
      <p:sp>
        <p:nvSpPr>
          <p:cNvPr id="1659" name="Google Shape;1659;p47"/>
          <p:cNvSpPr/>
          <p:nvPr/>
        </p:nvSpPr>
        <p:spPr>
          <a:xfrm>
            <a:off x="2646918" y="2667924"/>
            <a:ext cx="1237806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Core Learning</a:t>
            </a:r>
            <a:endParaRPr/>
          </a:p>
        </p:txBody>
      </p:sp>
      <p:sp>
        <p:nvSpPr>
          <p:cNvPr id="1660" name="Google Shape;1660;p47"/>
          <p:cNvSpPr/>
          <p:nvPr/>
        </p:nvSpPr>
        <p:spPr>
          <a:xfrm>
            <a:off x="4450444" y="1533329"/>
            <a:ext cx="1242009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Core Learning</a:t>
            </a:r>
            <a:endParaRPr/>
          </a:p>
        </p:txBody>
      </p:sp>
      <p:sp>
        <p:nvSpPr>
          <p:cNvPr id="1661" name="Google Shape;1661;p47"/>
          <p:cNvSpPr/>
          <p:nvPr/>
        </p:nvSpPr>
        <p:spPr>
          <a:xfrm>
            <a:off x="6221186" y="1335960"/>
            <a:ext cx="1307652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Core Learning</a:t>
            </a:r>
            <a:endParaRPr/>
          </a:p>
        </p:txBody>
      </p:sp>
      <p:sp>
        <p:nvSpPr>
          <p:cNvPr id="1662" name="Google Shape;1662;p47"/>
          <p:cNvSpPr/>
          <p:nvPr/>
        </p:nvSpPr>
        <p:spPr>
          <a:xfrm>
            <a:off x="8015620" y="1392787"/>
            <a:ext cx="1307652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Core Learning</a:t>
            </a:r>
            <a:endParaRPr/>
          </a:p>
        </p:txBody>
      </p:sp>
      <p:sp>
        <p:nvSpPr>
          <p:cNvPr id="1663" name="Google Shape;1663;p47"/>
          <p:cNvSpPr/>
          <p:nvPr/>
        </p:nvSpPr>
        <p:spPr>
          <a:xfrm>
            <a:off x="9882546" y="1412475"/>
            <a:ext cx="1342900" cy="330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Core Learning</a:t>
            </a:r>
            <a:endParaRPr/>
          </a:p>
        </p:txBody>
      </p:sp>
      <p:cxnSp>
        <p:nvCxnSpPr>
          <p:cNvPr id="1664" name="Google Shape;1664;p47"/>
          <p:cNvCxnSpPr/>
          <p:nvPr/>
        </p:nvCxnSpPr>
        <p:spPr>
          <a:xfrm>
            <a:off x="10553996" y="2405400"/>
            <a:ext cx="0" cy="2214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65" name="Google Shape;1665;p47"/>
          <p:cNvSpPr/>
          <p:nvPr/>
        </p:nvSpPr>
        <p:spPr>
          <a:xfrm>
            <a:off x="2004079" y="5155164"/>
            <a:ext cx="1040803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/>
          </a:p>
        </p:txBody>
      </p:sp>
      <p:sp>
        <p:nvSpPr>
          <p:cNvPr id="1666" name="Google Shape;1666;p47"/>
          <p:cNvSpPr/>
          <p:nvPr/>
        </p:nvSpPr>
        <p:spPr>
          <a:xfrm>
            <a:off x="3829086" y="4796865"/>
            <a:ext cx="1040803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/>
          </a:p>
        </p:txBody>
      </p:sp>
      <p:sp>
        <p:nvSpPr>
          <p:cNvPr id="1667" name="Google Shape;1667;p47"/>
          <p:cNvSpPr/>
          <p:nvPr/>
        </p:nvSpPr>
        <p:spPr>
          <a:xfrm>
            <a:off x="5653911" y="4375885"/>
            <a:ext cx="1040803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/>
          </a:p>
        </p:txBody>
      </p:sp>
      <p:sp>
        <p:nvSpPr>
          <p:cNvPr id="1668" name="Google Shape;1668;p47"/>
          <p:cNvSpPr/>
          <p:nvPr/>
        </p:nvSpPr>
        <p:spPr>
          <a:xfrm>
            <a:off x="7432911" y="3980472"/>
            <a:ext cx="1040803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/>
          </a:p>
        </p:txBody>
      </p:sp>
      <p:sp>
        <p:nvSpPr>
          <p:cNvPr id="1669" name="Google Shape;1669;p47"/>
          <p:cNvSpPr/>
          <p:nvPr/>
        </p:nvSpPr>
        <p:spPr>
          <a:xfrm>
            <a:off x="9239529" y="3473646"/>
            <a:ext cx="1040803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/>
          </a:p>
        </p:txBody>
      </p:sp>
      <p:sp>
        <p:nvSpPr>
          <p:cNvPr id="1670" name="Google Shape;1670;p47"/>
          <p:cNvSpPr/>
          <p:nvPr/>
        </p:nvSpPr>
        <p:spPr>
          <a:xfrm>
            <a:off x="682365" y="4583953"/>
            <a:ext cx="1729055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(Foundation Skill)</a:t>
            </a:r>
            <a:endParaRPr/>
          </a:p>
        </p:txBody>
      </p:sp>
      <p:sp>
        <p:nvSpPr>
          <p:cNvPr id="1671" name="Google Shape;1671;p47"/>
          <p:cNvSpPr/>
          <p:nvPr/>
        </p:nvSpPr>
        <p:spPr>
          <a:xfrm>
            <a:off x="2449332" y="4220478"/>
            <a:ext cx="1729055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(Foundation Skill)</a:t>
            </a:r>
            <a:endParaRPr/>
          </a:p>
        </p:txBody>
      </p:sp>
      <p:sp>
        <p:nvSpPr>
          <p:cNvPr id="1672" name="Google Shape;1672;p47"/>
          <p:cNvSpPr/>
          <p:nvPr/>
        </p:nvSpPr>
        <p:spPr>
          <a:xfrm>
            <a:off x="4289155" y="3857774"/>
            <a:ext cx="1729055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(Foundation Skill)</a:t>
            </a:r>
            <a:endParaRPr/>
          </a:p>
        </p:txBody>
      </p:sp>
      <p:sp>
        <p:nvSpPr>
          <p:cNvPr id="1673" name="Google Shape;1673;p47"/>
          <p:cNvSpPr/>
          <p:nvPr/>
        </p:nvSpPr>
        <p:spPr>
          <a:xfrm>
            <a:off x="6095454" y="3424269"/>
            <a:ext cx="1729055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(Foundation Skill)</a:t>
            </a:r>
            <a:endParaRPr/>
          </a:p>
        </p:txBody>
      </p:sp>
      <p:sp>
        <p:nvSpPr>
          <p:cNvPr id="1674" name="Google Shape;1674;p47"/>
          <p:cNvSpPr/>
          <p:nvPr/>
        </p:nvSpPr>
        <p:spPr>
          <a:xfrm>
            <a:off x="7890835" y="3042031"/>
            <a:ext cx="1729055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(Foundation Skill)</a:t>
            </a:r>
            <a:endParaRPr/>
          </a:p>
        </p:txBody>
      </p:sp>
      <p:sp>
        <p:nvSpPr>
          <p:cNvPr id="1675" name="Google Shape;1675;p47"/>
          <p:cNvSpPr/>
          <p:nvPr/>
        </p:nvSpPr>
        <p:spPr>
          <a:xfrm>
            <a:off x="9731497" y="2559093"/>
            <a:ext cx="1729055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(Foundation Skill)</a:t>
            </a:r>
            <a:endParaRPr/>
          </a:p>
        </p:txBody>
      </p:sp>
      <p:sp>
        <p:nvSpPr>
          <p:cNvPr id="1676" name="Google Shape;1676;p47"/>
          <p:cNvSpPr/>
          <p:nvPr/>
        </p:nvSpPr>
        <p:spPr>
          <a:xfrm>
            <a:off x="5800318" y="6979732"/>
            <a:ext cx="568909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Sarabun"/>
              <a:buNone/>
            </a:pPr>
            <a:r>
              <a:rPr b="0" i="0" lang="th-TH" sz="20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ที่จะนำไปประยุกต์ใช้กับการพัฒนาทักษะดิจิทัล ที่เหมาะสมกับพนักงานในแต่ละระดับและมีความพร้อมในการสืบทอดตำแหน่ง”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47"/>
          <p:cNvSpPr/>
          <p:nvPr/>
        </p:nvSpPr>
        <p:spPr>
          <a:xfrm rot="-10128216">
            <a:off x="5662048" y="2497190"/>
            <a:ext cx="619718" cy="1318218"/>
          </a:xfrm>
          <a:custGeom>
            <a:rect b="b" l="l" r="r" t="t"/>
            <a:pathLst>
              <a:path extrusionOk="0" h="7491301" w="3669051">
                <a:moveTo>
                  <a:pt x="2440006" y="3234462"/>
                </a:moveTo>
                <a:lnTo>
                  <a:pt x="2357940" y="3208044"/>
                </a:lnTo>
                <a:cubicBezTo>
                  <a:pt x="2320813" y="3200041"/>
                  <a:pt x="2282333" y="3195641"/>
                  <a:pt x="2242879" y="3195229"/>
                </a:cubicBezTo>
                <a:lnTo>
                  <a:pt x="1996032" y="3192649"/>
                </a:lnTo>
                <a:lnTo>
                  <a:pt x="1857994" y="3219020"/>
                </a:lnTo>
                <a:cubicBezTo>
                  <a:pt x="1857994" y="2298216"/>
                  <a:pt x="1857996" y="1377410"/>
                  <a:pt x="1857996" y="456605"/>
                </a:cubicBezTo>
                <a:lnTo>
                  <a:pt x="1859951" y="437212"/>
                </a:lnTo>
                <a:lnTo>
                  <a:pt x="1859951" y="285783"/>
                </a:lnTo>
                <a:cubicBezTo>
                  <a:pt x="1859951" y="127949"/>
                  <a:pt x="1987900" y="0"/>
                  <a:pt x="2145734" y="0"/>
                </a:cubicBezTo>
                <a:cubicBezTo>
                  <a:pt x="2303568" y="0"/>
                  <a:pt x="2431517" y="127949"/>
                  <a:pt x="2431517" y="285783"/>
                </a:cubicBezTo>
                <a:lnTo>
                  <a:pt x="2431517" y="389658"/>
                </a:lnTo>
                <a:lnTo>
                  <a:pt x="2434094" y="397959"/>
                </a:lnTo>
                <a:cubicBezTo>
                  <a:pt x="2437970" y="416903"/>
                  <a:pt x="2440006" y="436517"/>
                  <a:pt x="2440006" y="456607"/>
                </a:cubicBezTo>
                <a:close/>
                <a:moveTo>
                  <a:pt x="3663885" y="4971430"/>
                </a:moveTo>
                <a:lnTo>
                  <a:pt x="3087037" y="4645749"/>
                </a:lnTo>
                <a:cubicBezTo>
                  <a:pt x="3087037" y="4344204"/>
                  <a:pt x="3087039" y="4042657"/>
                  <a:pt x="3087039" y="3741112"/>
                </a:cubicBezTo>
                <a:cubicBezTo>
                  <a:pt x="3087039" y="3580393"/>
                  <a:pt x="3217327" y="3450106"/>
                  <a:pt x="3378045" y="3450104"/>
                </a:cubicBezTo>
                <a:cubicBezTo>
                  <a:pt x="3378045" y="3450106"/>
                  <a:pt x="3378043" y="3450106"/>
                  <a:pt x="3378043" y="3450108"/>
                </a:cubicBezTo>
                <a:cubicBezTo>
                  <a:pt x="3538761" y="3450108"/>
                  <a:pt x="3669051" y="3580396"/>
                  <a:pt x="3669049" y="3741114"/>
                </a:cubicBezTo>
                <a:cubicBezTo>
                  <a:pt x="3669049" y="4139829"/>
                  <a:pt x="3669051" y="4538546"/>
                  <a:pt x="3669051" y="4937261"/>
                </a:cubicBezTo>
                <a:close/>
                <a:moveTo>
                  <a:pt x="1342726" y="5124927"/>
                </a:moveTo>
                <a:lnTo>
                  <a:pt x="707169" y="5064813"/>
                </a:lnTo>
                <a:cubicBezTo>
                  <a:pt x="547166" y="5049680"/>
                  <a:pt x="429726" y="4907702"/>
                  <a:pt x="444860" y="4747698"/>
                </a:cubicBezTo>
                <a:cubicBezTo>
                  <a:pt x="459994" y="4587693"/>
                  <a:pt x="601972" y="4470253"/>
                  <a:pt x="761974" y="4485386"/>
                </a:cubicBezTo>
                <a:lnTo>
                  <a:pt x="1338334" y="4539903"/>
                </a:lnTo>
                <a:close/>
                <a:moveTo>
                  <a:pt x="2481818" y="6067117"/>
                </a:moveTo>
                <a:cubicBezTo>
                  <a:pt x="2354636" y="6059694"/>
                  <a:pt x="1936574" y="5983490"/>
                  <a:pt x="1819099" y="5965334"/>
                </a:cubicBezTo>
                <a:lnTo>
                  <a:pt x="1776969" y="5958180"/>
                </a:lnTo>
                <a:lnTo>
                  <a:pt x="1766444" y="5954129"/>
                </a:lnTo>
                <a:lnTo>
                  <a:pt x="1764895" y="5953533"/>
                </a:lnTo>
                <a:lnTo>
                  <a:pt x="1669123" y="5916672"/>
                </a:lnTo>
                <a:cubicBezTo>
                  <a:pt x="1589476" y="5865807"/>
                  <a:pt x="1538048" y="5778001"/>
                  <a:pt x="1534796" y="5681375"/>
                </a:cubicBezTo>
                <a:lnTo>
                  <a:pt x="1535024" y="5677992"/>
                </a:lnTo>
                <a:lnTo>
                  <a:pt x="1529638" y="5659973"/>
                </a:lnTo>
                <a:cubicBezTo>
                  <a:pt x="1524519" y="5633558"/>
                  <a:pt x="1521972" y="5606237"/>
                  <a:pt x="1522264" y="5578283"/>
                </a:cubicBezTo>
                <a:lnTo>
                  <a:pt x="1539496" y="3929119"/>
                </a:lnTo>
                <a:lnTo>
                  <a:pt x="468177" y="3851970"/>
                </a:lnTo>
                <a:cubicBezTo>
                  <a:pt x="428100" y="3849085"/>
                  <a:pt x="390506" y="3838212"/>
                  <a:pt x="356839" y="3821025"/>
                </a:cubicBezTo>
                <a:lnTo>
                  <a:pt x="347240" y="3813496"/>
                </a:lnTo>
                <a:lnTo>
                  <a:pt x="340338" y="3812854"/>
                </a:lnTo>
                <a:cubicBezTo>
                  <a:pt x="231784" y="3780038"/>
                  <a:pt x="147910" y="3685001"/>
                  <a:pt x="135089" y="3565146"/>
                </a:cubicBezTo>
                <a:lnTo>
                  <a:pt x="0" y="1998454"/>
                </a:lnTo>
                <a:cubicBezTo>
                  <a:pt x="32885" y="1892050"/>
                  <a:pt x="126726" y="1810262"/>
                  <a:pt x="244505" y="1798397"/>
                </a:cubicBezTo>
                <a:cubicBezTo>
                  <a:pt x="381914" y="1784555"/>
                  <a:pt x="506377" y="1870474"/>
                  <a:pt x="545943" y="1997374"/>
                </a:cubicBezTo>
                <a:lnTo>
                  <a:pt x="556336" y="2048419"/>
                </a:lnTo>
                <a:lnTo>
                  <a:pt x="558157" y="2048419"/>
                </a:lnTo>
                <a:lnTo>
                  <a:pt x="690393" y="3284455"/>
                </a:lnTo>
                <a:lnTo>
                  <a:pt x="1939025" y="3374370"/>
                </a:lnTo>
                <a:lnTo>
                  <a:pt x="1950279" y="3372220"/>
                </a:lnTo>
                <a:lnTo>
                  <a:pt x="2125166" y="3374048"/>
                </a:lnTo>
                <a:cubicBezTo>
                  <a:pt x="2348796" y="3376384"/>
                  <a:pt x="2528190" y="3559567"/>
                  <a:pt x="2525854" y="3783197"/>
                </a:cubicBezTo>
                <a:lnTo>
                  <a:pt x="2510000" y="5300375"/>
                </a:lnTo>
                <a:lnTo>
                  <a:pt x="2983291" y="4887309"/>
                </a:lnTo>
                <a:lnTo>
                  <a:pt x="3518010" y="5189204"/>
                </a:lnTo>
                <a:lnTo>
                  <a:pt x="3491316" y="5205399"/>
                </a:lnTo>
                <a:lnTo>
                  <a:pt x="3473613" y="5208974"/>
                </a:lnTo>
                <a:lnTo>
                  <a:pt x="3420565" y="5278174"/>
                </a:lnTo>
                <a:lnTo>
                  <a:pt x="2582196" y="6009864"/>
                </a:lnTo>
                <a:cubicBezTo>
                  <a:pt x="2551925" y="6036284"/>
                  <a:pt x="2517730" y="6055319"/>
                  <a:pt x="2481818" y="6067117"/>
                </a:cubicBezTo>
                <a:close/>
                <a:moveTo>
                  <a:pt x="1851416" y="7491253"/>
                </a:moveTo>
                <a:cubicBezTo>
                  <a:pt x="1532311" y="7487445"/>
                  <a:pt x="1249131" y="7260182"/>
                  <a:pt x="1186542" y="6934581"/>
                </a:cubicBezTo>
                <a:cubicBezTo>
                  <a:pt x="1115011" y="6562464"/>
                  <a:pt x="1358683" y="6202816"/>
                  <a:pt x="1730800" y="6131285"/>
                </a:cubicBezTo>
                <a:cubicBezTo>
                  <a:pt x="2102915" y="6059754"/>
                  <a:pt x="2462562" y="6303426"/>
                  <a:pt x="2534095" y="6675543"/>
                </a:cubicBezTo>
                <a:cubicBezTo>
                  <a:pt x="2605626" y="7047659"/>
                  <a:pt x="2361954" y="7407307"/>
                  <a:pt x="1989837" y="7478839"/>
                </a:cubicBezTo>
                <a:cubicBezTo>
                  <a:pt x="1943323" y="7487781"/>
                  <a:pt x="1897003" y="7491797"/>
                  <a:pt x="1851416" y="749125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47"/>
          <p:cNvSpPr/>
          <p:nvPr/>
        </p:nvSpPr>
        <p:spPr>
          <a:xfrm>
            <a:off x="252843" y="5500939"/>
            <a:ext cx="1040803" cy="446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th-TH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48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ตัวอย่างหลักสูตร Digital Transformation for Executives ภายใต้กรอบการเปลี่ยนผ่านองค์กรสู่ยุคดิจิทัลเพื่อปลูกฝังความเป็นผู้นำด้านดิจิทัล Digital Leadership และผลักดันการเปลี่ยนแปลงองค์กรด้านดิจิทัลอย่างมีประสิทธิภาพ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684" name="Google Shape;1684;p48"/>
          <p:cNvSpPr/>
          <p:nvPr/>
        </p:nvSpPr>
        <p:spPr>
          <a:xfrm rot="5400000">
            <a:off x="352847" y="2628138"/>
            <a:ext cx="2365339" cy="1577789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48"/>
          <p:cNvSpPr/>
          <p:nvPr/>
        </p:nvSpPr>
        <p:spPr>
          <a:xfrm>
            <a:off x="651580" y="2486993"/>
            <a:ext cx="1767873" cy="643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Session 1</a:t>
            </a:r>
            <a:endParaRPr/>
          </a:p>
        </p:txBody>
      </p:sp>
      <p:grpSp>
        <p:nvGrpSpPr>
          <p:cNvPr id="1686" name="Google Shape;1686;p48"/>
          <p:cNvGrpSpPr/>
          <p:nvPr/>
        </p:nvGrpSpPr>
        <p:grpSpPr>
          <a:xfrm>
            <a:off x="651579" y="3130318"/>
            <a:ext cx="1767873" cy="102070"/>
            <a:chOff x="391944" y="3179782"/>
            <a:chExt cx="2158768" cy="124639"/>
          </a:xfrm>
        </p:grpSpPr>
        <p:sp>
          <p:nvSpPr>
            <p:cNvPr id="1687" name="Google Shape;1687;p48"/>
            <p:cNvSpPr/>
            <p:nvPr/>
          </p:nvSpPr>
          <p:spPr>
            <a:xfrm rot="10800000">
              <a:off x="391944" y="3179782"/>
              <a:ext cx="116057" cy="124639"/>
            </a:xfrm>
            <a:prstGeom prst="rtTriangle">
              <a:avLst/>
            </a:prstGeom>
            <a:solidFill>
              <a:srgbClr val="00101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8"/>
            <p:cNvSpPr/>
            <p:nvPr/>
          </p:nvSpPr>
          <p:spPr>
            <a:xfrm flipH="1" rot="10800000">
              <a:off x="2434655" y="3179782"/>
              <a:ext cx="116057" cy="124639"/>
            </a:xfrm>
            <a:prstGeom prst="rtTriangle">
              <a:avLst/>
            </a:prstGeom>
            <a:solidFill>
              <a:srgbClr val="00101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9" name="Google Shape;1689;p48"/>
          <p:cNvSpPr/>
          <p:nvPr/>
        </p:nvSpPr>
        <p:spPr>
          <a:xfrm rot="5400000">
            <a:off x="2615944" y="2628138"/>
            <a:ext cx="2365339" cy="1577789"/>
          </a:xfrm>
          <a:prstGeom prst="homePlate">
            <a:avLst>
              <a:gd fmla="val 50000" name="adj"/>
            </a:avLst>
          </a:prstGeom>
          <a:solidFill>
            <a:srgbClr val="3987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48"/>
          <p:cNvSpPr/>
          <p:nvPr/>
        </p:nvSpPr>
        <p:spPr>
          <a:xfrm>
            <a:off x="2914677" y="2486993"/>
            <a:ext cx="1767873" cy="643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Session 2</a:t>
            </a:r>
            <a:endParaRPr/>
          </a:p>
        </p:txBody>
      </p:sp>
      <p:grpSp>
        <p:nvGrpSpPr>
          <p:cNvPr id="1691" name="Google Shape;1691;p48"/>
          <p:cNvGrpSpPr/>
          <p:nvPr/>
        </p:nvGrpSpPr>
        <p:grpSpPr>
          <a:xfrm>
            <a:off x="2914676" y="3130318"/>
            <a:ext cx="1767873" cy="102070"/>
            <a:chOff x="391944" y="3179782"/>
            <a:chExt cx="2158768" cy="124639"/>
          </a:xfrm>
        </p:grpSpPr>
        <p:sp>
          <p:nvSpPr>
            <p:cNvPr id="1692" name="Google Shape;1692;p48"/>
            <p:cNvSpPr/>
            <p:nvPr/>
          </p:nvSpPr>
          <p:spPr>
            <a:xfrm rot="10800000">
              <a:off x="391944" y="3179782"/>
              <a:ext cx="116057" cy="124639"/>
            </a:xfrm>
            <a:prstGeom prst="rtTriangle">
              <a:avLst/>
            </a:prstGeom>
            <a:solidFill>
              <a:srgbClr val="0031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8"/>
            <p:cNvSpPr/>
            <p:nvPr/>
          </p:nvSpPr>
          <p:spPr>
            <a:xfrm flipH="1" rot="10800000">
              <a:off x="2434655" y="3179782"/>
              <a:ext cx="116057" cy="124639"/>
            </a:xfrm>
            <a:prstGeom prst="rtTriangle">
              <a:avLst/>
            </a:prstGeom>
            <a:solidFill>
              <a:srgbClr val="0031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4" name="Google Shape;1694;p48"/>
          <p:cNvSpPr/>
          <p:nvPr/>
        </p:nvSpPr>
        <p:spPr>
          <a:xfrm rot="5400000">
            <a:off x="4879041" y="2628138"/>
            <a:ext cx="2365339" cy="1577789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48"/>
          <p:cNvSpPr/>
          <p:nvPr/>
        </p:nvSpPr>
        <p:spPr>
          <a:xfrm>
            <a:off x="5191596" y="2486993"/>
            <a:ext cx="1767873" cy="643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/>
          </a:p>
        </p:txBody>
      </p:sp>
      <p:grpSp>
        <p:nvGrpSpPr>
          <p:cNvPr id="1696" name="Google Shape;1696;p48"/>
          <p:cNvGrpSpPr/>
          <p:nvPr/>
        </p:nvGrpSpPr>
        <p:grpSpPr>
          <a:xfrm>
            <a:off x="5177773" y="3130318"/>
            <a:ext cx="1767873" cy="102070"/>
            <a:chOff x="391944" y="3179782"/>
            <a:chExt cx="2158768" cy="124639"/>
          </a:xfrm>
        </p:grpSpPr>
        <p:sp>
          <p:nvSpPr>
            <p:cNvPr id="1697" name="Google Shape;1697;p48"/>
            <p:cNvSpPr/>
            <p:nvPr/>
          </p:nvSpPr>
          <p:spPr>
            <a:xfrm rot="10800000">
              <a:off x="391944" y="3179782"/>
              <a:ext cx="116057" cy="124639"/>
            </a:xfrm>
            <a:prstGeom prst="rtTriangle">
              <a:avLst/>
            </a:prstGeom>
            <a:solidFill>
              <a:srgbClr val="0323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8"/>
            <p:cNvSpPr/>
            <p:nvPr/>
          </p:nvSpPr>
          <p:spPr>
            <a:xfrm flipH="1" rot="10800000">
              <a:off x="2434655" y="3179782"/>
              <a:ext cx="116057" cy="124639"/>
            </a:xfrm>
            <a:prstGeom prst="rtTriangle">
              <a:avLst/>
            </a:prstGeom>
            <a:solidFill>
              <a:srgbClr val="0323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9" name="Google Shape;1699;p48"/>
          <p:cNvSpPr/>
          <p:nvPr/>
        </p:nvSpPr>
        <p:spPr>
          <a:xfrm rot="5400000">
            <a:off x="7155959" y="2628138"/>
            <a:ext cx="2365339" cy="1577789"/>
          </a:xfrm>
          <a:prstGeom prst="homePlat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48"/>
          <p:cNvSpPr/>
          <p:nvPr/>
        </p:nvSpPr>
        <p:spPr>
          <a:xfrm>
            <a:off x="7454692" y="2486993"/>
            <a:ext cx="1767873" cy="643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Session 4</a:t>
            </a:r>
            <a:endParaRPr/>
          </a:p>
        </p:txBody>
      </p:sp>
      <p:grpSp>
        <p:nvGrpSpPr>
          <p:cNvPr id="1701" name="Google Shape;1701;p48"/>
          <p:cNvGrpSpPr/>
          <p:nvPr/>
        </p:nvGrpSpPr>
        <p:grpSpPr>
          <a:xfrm>
            <a:off x="7454692" y="3130318"/>
            <a:ext cx="1767873" cy="102070"/>
            <a:chOff x="391944" y="3179782"/>
            <a:chExt cx="2158768" cy="124639"/>
          </a:xfrm>
        </p:grpSpPr>
        <p:sp>
          <p:nvSpPr>
            <p:cNvPr id="1702" name="Google Shape;1702;p48"/>
            <p:cNvSpPr/>
            <p:nvPr/>
          </p:nvSpPr>
          <p:spPr>
            <a:xfrm rot="10800000">
              <a:off x="391944" y="3179782"/>
              <a:ext cx="116057" cy="124639"/>
            </a:xfrm>
            <a:prstGeom prst="rtTriangle">
              <a:avLst/>
            </a:prstGeom>
            <a:solidFill>
              <a:srgbClr val="0924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8"/>
            <p:cNvSpPr/>
            <p:nvPr/>
          </p:nvSpPr>
          <p:spPr>
            <a:xfrm flipH="1" rot="10800000">
              <a:off x="2434655" y="3179782"/>
              <a:ext cx="116057" cy="124639"/>
            </a:xfrm>
            <a:prstGeom prst="rtTriangle">
              <a:avLst/>
            </a:prstGeom>
            <a:solidFill>
              <a:srgbClr val="0924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4" name="Google Shape;1704;p48"/>
          <p:cNvSpPr/>
          <p:nvPr/>
        </p:nvSpPr>
        <p:spPr>
          <a:xfrm rot="5400000">
            <a:off x="9419054" y="2628138"/>
            <a:ext cx="2365339" cy="1577789"/>
          </a:xfrm>
          <a:prstGeom prst="homePlate">
            <a:avLst>
              <a:gd fmla="val 50000" name="adj"/>
            </a:avLst>
          </a:prstGeom>
          <a:solidFill>
            <a:srgbClr val="BCD7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48"/>
          <p:cNvSpPr/>
          <p:nvPr/>
        </p:nvSpPr>
        <p:spPr>
          <a:xfrm>
            <a:off x="9717787" y="2486993"/>
            <a:ext cx="1767873" cy="643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Session 5</a:t>
            </a:r>
            <a:endParaRPr/>
          </a:p>
        </p:txBody>
      </p:sp>
      <p:grpSp>
        <p:nvGrpSpPr>
          <p:cNvPr id="1706" name="Google Shape;1706;p48"/>
          <p:cNvGrpSpPr/>
          <p:nvPr/>
        </p:nvGrpSpPr>
        <p:grpSpPr>
          <a:xfrm>
            <a:off x="9717787" y="3130318"/>
            <a:ext cx="1767873" cy="102070"/>
            <a:chOff x="391944" y="3179782"/>
            <a:chExt cx="2158768" cy="124639"/>
          </a:xfrm>
        </p:grpSpPr>
        <p:sp>
          <p:nvSpPr>
            <p:cNvPr id="1707" name="Google Shape;1707;p48"/>
            <p:cNvSpPr/>
            <p:nvPr/>
          </p:nvSpPr>
          <p:spPr>
            <a:xfrm rot="10800000">
              <a:off x="391944" y="3179782"/>
              <a:ext cx="116057" cy="124639"/>
            </a:xfrm>
            <a:prstGeom prst="rtTriangle">
              <a:avLst/>
            </a:prstGeom>
            <a:solidFill>
              <a:srgbClr val="272A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8"/>
            <p:cNvSpPr/>
            <p:nvPr/>
          </p:nvSpPr>
          <p:spPr>
            <a:xfrm flipH="1" rot="10800000">
              <a:off x="2434655" y="3179782"/>
              <a:ext cx="116057" cy="124639"/>
            </a:xfrm>
            <a:prstGeom prst="rtTriangle">
              <a:avLst/>
            </a:prstGeom>
            <a:solidFill>
              <a:srgbClr val="272A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09" name="Google Shape;1709;p48"/>
          <p:cNvCxnSpPr/>
          <p:nvPr/>
        </p:nvCxnSpPr>
        <p:spPr>
          <a:xfrm>
            <a:off x="535608" y="1999652"/>
            <a:ext cx="2067671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miter lim="800000"/>
            <a:headEnd len="med" w="med" type="diamond"/>
            <a:tailEnd len="med" w="med" type="diamond"/>
          </a:ln>
        </p:spPr>
      </p:cxnSp>
      <p:sp>
        <p:nvSpPr>
          <p:cNvPr id="1710" name="Google Shape;1710;p48"/>
          <p:cNvSpPr txBox="1"/>
          <p:nvPr/>
        </p:nvSpPr>
        <p:spPr>
          <a:xfrm>
            <a:off x="969232" y="1799597"/>
            <a:ext cx="120042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Knowledge</a:t>
            </a:r>
            <a:endParaRPr/>
          </a:p>
        </p:txBody>
      </p:sp>
      <p:cxnSp>
        <p:nvCxnSpPr>
          <p:cNvPr id="1711" name="Google Shape;1711;p48"/>
          <p:cNvCxnSpPr/>
          <p:nvPr/>
        </p:nvCxnSpPr>
        <p:spPr>
          <a:xfrm>
            <a:off x="2914676" y="1999652"/>
            <a:ext cx="6212847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miter lim="800000"/>
            <a:headEnd len="med" w="med" type="diamond"/>
            <a:tailEnd len="med" w="med" type="diamond"/>
          </a:ln>
        </p:spPr>
      </p:cxnSp>
      <p:sp>
        <p:nvSpPr>
          <p:cNvPr id="1712" name="Google Shape;1712;p48"/>
          <p:cNvSpPr txBox="1"/>
          <p:nvPr/>
        </p:nvSpPr>
        <p:spPr>
          <a:xfrm>
            <a:off x="4704314" y="1799597"/>
            <a:ext cx="26335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 and Participation</a:t>
            </a:r>
            <a:endParaRPr/>
          </a:p>
        </p:txBody>
      </p:sp>
      <p:cxnSp>
        <p:nvCxnSpPr>
          <p:cNvPr id="1713" name="Google Shape;1713;p48"/>
          <p:cNvCxnSpPr/>
          <p:nvPr/>
        </p:nvCxnSpPr>
        <p:spPr>
          <a:xfrm>
            <a:off x="9571237" y="1999652"/>
            <a:ext cx="2067671" cy="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miter lim="800000"/>
            <a:headEnd len="med" w="med" type="diamond"/>
            <a:tailEnd len="med" w="med" type="diamond"/>
          </a:ln>
        </p:spPr>
      </p:cxnSp>
      <p:sp>
        <p:nvSpPr>
          <p:cNvPr id="1714" name="Google Shape;1714;p48"/>
          <p:cNvSpPr txBox="1"/>
          <p:nvPr/>
        </p:nvSpPr>
        <p:spPr>
          <a:xfrm>
            <a:off x="9916259" y="1799597"/>
            <a:ext cx="137762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/>
          </a:p>
        </p:txBody>
      </p:sp>
      <p:sp>
        <p:nvSpPr>
          <p:cNvPr id="1715" name="Google Shape;1715;p48"/>
          <p:cNvSpPr txBox="1"/>
          <p:nvPr/>
        </p:nvSpPr>
        <p:spPr>
          <a:xfrm>
            <a:off x="484018" y="4726691"/>
            <a:ext cx="206767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Digital Transformation – Leadership Perspective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Disruptive Technology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Industry Trends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16" name="Google Shape;1716;p48"/>
          <p:cNvSpPr/>
          <p:nvPr/>
        </p:nvSpPr>
        <p:spPr>
          <a:xfrm>
            <a:off x="371475" y="1227955"/>
            <a:ext cx="10193362" cy="346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ตัวอย่างหลักสูตรการเปลี่ยนผ่านสู่ยุคดิจิทัลสำหรับผู้บริหารระดับสูง (Digital Transformation for Executives</a:t>
            </a:r>
            <a:r>
              <a:rPr b="1" lang="th-TH" sz="2400" u="sng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)</a:t>
            </a:r>
            <a:endParaRPr b="1" i="0" sz="24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17" name="Google Shape;1717;p48"/>
          <p:cNvSpPr txBox="1"/>
          <p:nvPr/>
        </p:nvSpPr>
        <p:spPr>
          <a:xfrm>
            <a:off x="2653974" y="4726691"/>
            <a:ext cx="223000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Disruptive Ideas to Unlock Your Digital Capabilities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Digital Mindset and culture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Disruptive Ideas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Workshop:</a:t>
            </a: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Ideate with Opposite Thinking</a:t>
            </a:r>
            <a:endParaRPr/>
          </a:p>
        </p:txBody>
      </p:sp>
      <p:sp>
        <p:nvSpPr>
          <p:cNvPr id="1718" name="Google Shape;1718;p48"/>
          <p:cNvSpPr txBox="1"/>
          <p:nvPr/>
        </p:nvSpPr>
        <p:spPr>
          <a:xfrm>
            <a:off x="4986268" y="4726691"/>
            <a:ext cx="223000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Digital Transformation Framework</a:t>
            </a:r>
            <a:endParaRPr b="0" i="0" sz="12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Identify required Digital Capabilities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Group breakout exercise:</a:t>
            </a: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Digital Business Roadmap</a:t>
            </a:r>
            <a:endParaRPr/>
          </a:p>
        </p:txBody>
      </p:sp>
      <p:sp>
        <p:nvSpPr>
          <p:cNvPr id="1719" name="Google Shape;1719;p48"/>
          <p:cNvSpPr txBox="1"/>
          <p:nvPr/>
        </p:nvSpPr>
        <p:spPr>
          <a:xfrm>
            <a:off x="7318562" y="4726691"/>
            <a:ext cx="223000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Digital Leadership Framework</a:t>
            </a:r>
            <a:endParaRPr b="0" i="0" sz="12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 Capabilities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Understand Leaders’ role in Digital Transformation</a:t>
            </a:r>
            <a:endParaRPr/>
          </a:p>
        </p:txBody>
      </p:sp>
      <p:sp>
        <p:nvSpPr>
          <p:cNvPr id="1720" name="Google Shape;1720;p48"/>
          <p:cNvSpPr txBox="1"/>
          <p:nvPr/>
        </p:nvSpPr>
        <p:spPr>
          <a:xfrm>
            <a:off x="9556414" y="4726691"/>
            <a:ext cx="226411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b="1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Group Discussion on Digital Leadership Mindset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Problem and solution fit framework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Noto Sans Symbols"/>
              <a:buChar char="▪"/>
            </a:pPr>
            <a:r>
              <a:rPr b="0" i="0" lang="th-TH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Digital leadership reflection</a:t>
            </a:r>
            <a:endParaRPr/>
          </a:p>
        </p:txBody>
      </p:sp>
      <p:pic>
        <p:nvPicPr>
          <p:cNvPr descr="A close up of a logo&#10;&#10;Description automatically generated" id="1721" name="Google Shape;17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1335" y="3349080"/>
            <a:ext cx="709329" cy="709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722" name="Google Shape;172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0851" y="3350012"/>
            <a:ext cx="709329" cy="709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723" name="Google Shape;172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4313" y="3349080"/>
            <a:ext cx="709329" cy="709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724" name="Google Shape;1724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47058" y="3344521"/>
            <a:ext cx="709329" cy="709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725" name="Google Shape;1725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83963" y="3344522"/>
            <a:ext cx="709329" cy="709329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48"/>
          <p:cNvSpPr/>
          <p:nvPr/>
        </p:nvSpPr>
        <p:spPr>
          <a:xfrm>
            <a:off x="10222469" y="1348747"/>
            <a:ext cx="1263191" cy="33005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ตัวอย่าง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49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ตัวอย่างหลักสูตร Digital Mindset พบว่าองค์กรที่มีผู้นำศักยภาพสูง (Leadership Talent) และการมีกลยุทธ์ผู้นำ (Leadership Strategy) ส่งผลให้องค์กรมีประสิทธิภาพที่รองรับการเติบโตของธุรกิจ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732" name="Google Shape;1732;p49"/>
          <p:cNvSpPr txBox="1"/>
          <p:nvPr/>
        </p:nvSpPr>
        <p:spPr>
          <a:xfrm>
            <a:off x="848667" y="2635412"/>
            <a:ext cx="15549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th-TH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Leaders at the Core</a:t>
            </a:r>
            <a:endParaRPr/>
          </a:p>
        </p:txBody>
      </p:sp>
      <p:sp>
        <p:nvSpPr>
          <p:cNvPr id="1733" name="Google Shape;1733;p49"/>
          <p:cNvSpPr txBox="1"/>
          <p:nvPr/>
        </p:nvSpPr>
        <p:spPr>
          <a:xfrm>
            <a:off x="764425" y="3576258"/>
            <a:ext cx="1554899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Leadership and talent are top agenda items for CEOs, and the readiness gaps continue to be significant</a:t>
            </a:r>
            <a:endParaRPr/>
          </a:p>
        </p:txBody>
      </p:sp>
      <p:sp>
        <p:nvSpPr>
          <p:cNvPr id="1734" name="Google Shape;1734;p49"/>
          <p:cNvSpPr txBox="1"/>
          <p:nvPr/>
        </p:nvSpPr>
        <p:spPr>
          <a:xfrm>
            <a:off x="2604197" y="4026156"/>
            <a:ext cx="155489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digital and data-rich business contexts accelerate the need to build the right capabilities to thrive</a:t>
            </a:r>
            <a:endParaRPr/>
          </a:p>
        </p:txBody>
      </p:sp>
      <p:sp>
        <p:nvSpPr>
          <p:cNvPr id="1735" name="Google Shape;1735;p49"/>
          <p:cNvSpPr txBox="1"/>
          <p:nvPr/>
        </p:nvSpPr>
        <p:spPr>
          <a:xfrm>
            <a:off x="4339851" y="2478350"/>
            <a:ext cx="15549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th-TH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Growth &amp; Potential</a:t>
            </a:r>
            <a:endParaRPr/>
          </a:p>
        </p:txBody>
      </p:sp>
      <p:sp>
        <p:nvSpPr>
          <p:cNvPr id="1736" name="Google Shape;1736;p49"/>
          <p:cNvSpPr txBox="1"/>
          <p:nvPr/>
        </p:nvSpPr>
        <p:spPr>
          <a:xfrm>
            <a:off x="4349790" y="3398672"/>
            <a:ext cx="155489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Proven practices for aggressively developing leader talent and bench through a robust learning  and growth engine</a:t>
            </a:r>
            <a:endParaRPr/>
          </a:p>
        </p:txBody>
      </p:sp>
      <p:sp>
        <p:nvSpPr>
          <p:cNvPr id="1737" name="Google Shape;1737;p49"/>
          <p:cNvSpPr txBox="1"/>
          <p:nvPr/>
        </p:nvSpPr>
        <p:spPr>
          <a:xfrm>
            <a:off x="6096000" y="3042204"/>
            <a:ext cx="15549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th-TH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Leader Diversity</a:t>
            </a:r>
            <a:endParaRPr/>
          </a:p>
        </p:txBody>
      </p:sp>
      <p:sp>
        <p:nvSpPr>
          <p:cNvPr id="1738" name="Google Shape;1738;p49"/>
          <p:cNvSpPr txBox="1"/>
          <p:nvPr/>
        </p:nvSpPr>
        <p:spPr>
          <a:xfrm>
            <a:off x="6105939" y="3932709"/>
            <a:ext cx="155489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Understanding and advancing gender and generational diversity in leaders to achieve the diversity dividend</a:t>
            </a:r>
            <a:endParaRPr/>
          </a:p>
        </p:txBody>
      </p:sp>
      <p:sp>
        <p:nvSpPr>
          <p:cNvPr id="1739" name="Google Shape;1739;p49"/>
          <p:cNvSpPr txBox="1"/>
          <p:nvPr/>
        </p:nvSpPr>
        <p:spPr>
          <a:xfrm>
            <a:off x="7846875" y="2356350"/>
            <a:ext cx="15549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th-TH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Cultural Drivers</a:t>
            </a:r>
            <a:endParaRPr/>
          </a:p>
        </p:txBody>
      </p:sp>
      <p:sp>
        <p:nvSpPr>
          <p:cNvPr id="1740" name="Google Shape;1740;p49"/>
          <p:cNvSpPr txBox="1"/>
          <p:nvPr/>
        </p:nvSpPr>
        <p:spPr>
          <a:xfrm>
            <a:off x="7856814" y="3286611"/>
            <a:ext cx="1554899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powerful forces that can propel, or if lacking, will cripple rapid, disruptive change </a:t>
            </a:r>
            <a:endParaRPr/>
          </a:p>
        </p:txBody>
      </p:sp>
      <p:sp>
        <p:nvSpPr>
          <p:cNvPr id="1741" name="Google Shape;1741;p49"/>
          <p:cNvSpPr txBox="1"/>
          <p:nvPr/>
        </p:nvSpPr>
        <p:spPr>
          <a:xfrm>
            <a:off x="9611869" y="3078492"/>
            <a:ext cx="15549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th-TH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HR Opportunity</a:t>
            </a:r>
            <a:endParaRPr/>
          </a:p>
        </p:txBody>
      </p:sp>
      <p:sp>
        <p:nvSpPr>
          <p:cNvPr id="1742" name="Google Shape;1742;p49"/>
          <p:cNvSpPr txBox="1"/>
          <p:nvPr/>
        </p:nvSpPr>
        <p:spPr>
          <a:xfrm>
            <a:off x="9591992" y="3926766"/>
            <a:ext cx="155489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HR can elevate and extend its influence on business outcomes to deliver on this strategic agenda</a:t>
            </a:r>
            <a:endParaRPr/>
          </a:p>
        </p:txBody>
      </p:sp>
      <p:grpSp>
        <p:nvGrpSpPr>
          <p:cNvPr id="1743" name="Google Shape;1743;p49"/>
          <p:cNvGrpSpPr/>
          <p:nvPr/>
        </p:nvGrpSpPr>
        <p:grpSpPr>
          <a:xfrm>
            <a:off x="792304" y="1365099"/>
            <a:ext cx="10693355" cy="4902866"/>
            <a:chOff x="-2" y="0"/>
            <a:chExt cx="10693353" cy="4902863"/>
          </a:xfrm>
        </p:grpSpPr>
        <p:grpSp>
          <p:nvGrpSpPr>
            <p:cNvPr id="1744" name="Google Shape;1744;p49"/>
            <p:cNvGrpSpPr/>
            <p:nvPr/>
          </p:nvGrpSpPr>
          <p:grpSpPr>
            <a:xfrm>
              <a:off x="8727964" y="754189"/>
              <a:ext cx="1965387" cy="4148674"/>
              <a:chOff x="-1" y="0"/>
              <a:chExt cx="1965386" cy="4148673"/>
            </a:xfrm>
          </p:grpSpPr>
          <p:sp>
            <p:nvSpPr>
              <p:cNvPr id="1745" name="Google Shape;1745;p49"/>
              <p:cNvSpPr/>
              <p:nvPr/>
            </p:nvSpPr>
            <p:spPr>
              <a:xfrm>
                <a:off x="-1" y="0"/>
                <a:ext cx="1965386" cy="4148673"/>
              </a:xfrm>
              <a:custGeom>
                <a:rect b="b" l="l" r="r" t="t"/>
                <a:pathLst>
                  <a:path extrusionOk="0" h="21599" w="21598">
                    <a:moveTo>
                      <a:pt x="9573" y="0"/>
                    </a:moveTo>
                    <a:cubicBezTo>
                      <a:pt x="4286" y="0"/>
                      <a:pt x="1" y="2030"/>
                      <a:pt x="0" y="4535"/>
                    </a:cubicBezTo>
                    <a:lnTo>
                      <a:pt x="0" y="17061"/>
                    </a:lnTo>
                    <a:cubicBezTo>
                      <a:pt x="-2" y="19566"/>
                      <a:pt x="4284" y="21598"/>
                      <a:pt x="9573" y="21598"/>
                    </a:cubicBezTo>
                    <a:cubicBezTo>
                      <a:pt x="14861" y="21599"/>
                      <a:pt x="19152" y="19566"/>
                      <a:pt x="19152" y="17061"/>
                    </a:cubicBezTo>
                    <a:lnTo>
                      <a:pt x="19152" y="10199"/>
                    </a:lnTo>
                    <a:lnTo>
                      <a:pt x="21598" y="8807"/>
                    </a:lnTo>
                    <a:lnTo>
                      <a:pt x="19152" y="7417"/>
                    </a:lnTo>
                    <a:lnTo>
                      <a:pt x="19152" y="4535"/>
                    </a:lnTo>
                    <a:cubicBezTo>
                      <a:pt x="19150" y="2030"/>
                      <a:pt x="14862" y="-1"/>
                      <a:pt x="9573" y="0"/>
                    </a:cubicBezTo>
                    <a:close/>
                  </a:path>
                </a:pathLst>
              </a:custGeom>
              <a:solidFill>
                <a:srgbClr val="1969A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746" name="Google Shape;1746;p49"/>
              <p:cNvSpPr/>
              <p:nvPr/>
            </p:nvSpPr>
            <p:spPr>
              <a:xfrm>
                <a:off x="619162" y="350725"/>
                <a:ext cx="460009" cy="419004"/>
              </a:xfrm>
              <a:custGeom>
                <a:rect b="b" l="l" r="r" t="t"/>
                <a:pathLst>
                  <a:path extrusionOk="0" h="21600" w="21595">
                    <a:moveTo>
                      <a:pt x="21389" y="1637"/>
                    </a:moveTo>
                    <a:cubicBezTo>
                      <a:pt x="21255" y="1497"/>
                      <a:pt x="21072" y="1418"/>
                      <a:pt x="20880" y="1418"/>
                    </a:cubicBezTo>
                    <a:lnTo>
                      <a:pt x="18204" y="1418"/>
                    </a:lnTo>
                    <a:lnTo>
                      <a:pt x="18204" y="2888"/>
                    </a:lnTo>
                    <a:lnTo>
                      <a:pt x="20112" y="2888"/>
                    </a:lnTo>
                    <a:cubicBezTo>
                      <a:pt x="20024" y="3728"/>
                      <a:pt x="19794" y="5170"/>
                      <a:pt x="19194" y="6650"/>
                    </a:cubicBezTo>
                    <a:cubicBezTo>
                      <a:pt x="18271" y="8924"/>
                      <a:pt x="16837" y="10471"/>
                      <a:pt x="14918" y="11270"/>
                    </a:cubicBezTo>
                    <a:cubicBezTo>
                      <a:pt x="16470" y="8757"/>
                      <a:pt x="17020" y="5413"/>
                      <a:pt x="17108" y="1145"/>
                    </a:cubicBezTo>
                    <a:cubicBezTo>
                      <a:pt x="17110" y="1071"/>
                      <a:pt x="17114" y="997"/>
                      <a:pt x="17114" y="923"/>
                    </a:cubicBezTo>
                    <a:cubicBezTo>
                      <a:pt x="17112" y="668"/>
                      <a:pt x="17092" y="405"/>
                      <a:pt x="16913" y="219"/>
                    </a:cubicBezTo>
                    <a:cubicBezTo>
                      <a:pt x="16779" y="79"/>
                      <a:pt x="16595" y="0"/>
                      <a:pt x="16404" y="0"/>
                    </a:cubicBezTo>
                    <a:lnTo>
                      <a:pt x="5192" y="0"/>
                    </a:lnTo>
                    <a:cubicBezTo>
                      <a:pt x="5001" y="0"/>
                      <a:pt x="4817" y="79"/>
                      <a:pt x="4683" y="219"/>
                    </a:cubicBezTo>
                    <a:cubicBezTo>
                      <a:pt x="4504" y="405"/>
                      <a:pt x="4484" y="668"/>
                      <a:pt x="4482" y="923"/>
                    </a:cubicBezTo>
                    <a:cubicBezTo>
                      <a:pt x="4482" y="997"/>
                      <a:pt x="4486" y="1071"/>
                      <a:pt x="4488" y="1145"/>
                    </a:cubicBezTo>
                    <a:cubicBezTo>
                      <a:pt x="4576" y="5413"/>
                      <a:pt x="5126" y="8757"/>
                      <a:pt x="6678" y="11270"/>
                    </a:cubicBezTo>
                    <a:cubicBezTo>
                      <a:pt x="4759" y="10471"/>
                      <a:pt x="3325" y="8924"/>
                      <a:pt x="2402" y="6650"/>
                    </a:cubicBezTo>
                    <a:cubicBezTo>
                      <a:pt x="1802" y="5170"/>
                      <a:pt x="1572" y="3728"/>
                      <a:pt x="1484" y="2888"/>
                    </a:cubicBezTo>
                    <a:lnTo>
                      <a:pt x="3392" y="2888"/>
                    </a:lnTo>
                    <a:lnTo>
                      <a:pt x="3392" y="1418"/>
                    </a:lnTo>
                    <a:lnTo>
                      <a:pt x="716" y="1418"/>
                    </a:lnTo>
                    <a:cubicBezTo>
                      <a:pt x="524" y="1418"/>
                      <a:pt x="341" y="1497"/>
                      <a:pt x="207" y="1637"/>
                    </a:cubicBezTo>
                    <a:cubicBezTo>
                      <a:pt x="72" y="1777"/>
                      <a:pt x="-2" y="1966"/>
                      <a:pt x="0" y="2163"/>
                    </a:cubicBezTo>
                    <a:cubicBezTo>
                      <a:pt x="2" y="2262"/>
                      <a:pt x="43" y="4627"/>
                      <a:pt x="1064" y="7171"/>
                    </a:cubicBezTo>
                    <a:cubicBezTo>
                      <a:pt x="2423" y="10558"/>
                      <a:pt x="4876" y="12643"/>
                      <a:pt x="8162" y="13214"/>
                    </a:cubicBezTo>
                    <a:cubicBezTo>
                      <a:pt x="8476" y="13546"/>
                      <a:pt x="8804" y="13850"/>
                      <a:pt x="9144" y="14125"/>
                    </a:cubicBezTo>
                    <a:cubicBezTo>
                      <a:pt x="9540" y="14446"/>
                      <a:pt x="9759" y="14995"/>
                      <a:pt x="9759" y="15505"/>
                    </a:cubicBezTo>
                    <a:cubicBezTo>
                      <a:pt x="9759" y="15505"/>
                      <a:pt x="9759" y="15637"/>
                      <a:pt x="9759" y="15861"/>
                    </a:cubicBezTo>
                    <a:cubicBezTo>
                      <a:pt x="9644" y="18825"/>
                      <a:pt x="9136" y="18778"/>
                      <a:pt x="7798" y="19987"/>
                    </a:cubicBezTo>
                    <a:cubicBezTo>
                      <a:pt x="6862" y="20834"/>
                      <a:pt x="7157" y="21285"/>
                      <a:pt x="7419" y="21480"/>
                    </a:cubicBezTo>
                    <a:cubicBezTo>
                      <a:pt x="7572" y="21595"/>
                      <a:pt x="7720" y="21600"/>
                      <a:pt x="7902" y="21600"/>
                    </a:cubicBezTo>
                    <a:lnTo>
                      <a:pt x="9390" y="21600"/>
                    </a:lnTo>
                    <a:lnTo>
                      <a:pt x="9759" y="21600"/>
                    </a:lnTo>
                    <a:lnTo>
                      <a:pt x="10105" y="21600"/>
                    </a:lnTo>
                    <a:lnTo>
                      <a:pt x="10730" y="21600"/>
                    </a:lnTo>
                    <a:lnTo>
                      <a:pt x="10867" y="21600"/>
                    </a:lnTo>
                    <a:lnTo>
                      <a:pt x="11491" y="21600"/>
                    </a:lnTo>
                    <a:lnTo>
                      <a:pt x="11837" y="21600"/>
                    </a:lnTo>
                    <a:lnTo>
                      <a:pt x="12206" y="21600"/>
                    </a:lnTo>
                    <a:lnTo>
                      <a:pt x="13694" y="21600"/>
                    </a:lnTo>
                    <a:cubicBezTo>
                      <a:pt x="13876" y="21600"/>
                      <a:pt x="14024" y="21595"/>
                      <a:pt x="14178" y="21480"/>
                    </a:cubicBezTo>
                    <a:cubicBezTo>
                      <a:pt x="14439" y="21285"/>
                      <a:pt x="14734" y="20834"/>
                      <a:pt x="13798" y="19987"/>
                    </a:cubicBezTo>
                    <a:cubicBezTo>
                      <a:pt x="12460" y="18778"/>
                      <a:pt x="11952" y="18825"/>
                      <a:pt x="11837" y="15861"/>
                    </a:cubicBezTo>
                    <a:cubicBezTo>
                      <a:pt x="11837" y="15637"/>
                      <a:pt x="11837" y="15505"/>
                      <a:pt x="11837" y="15505"/>
                    </a:cubicBezTo>
                    <a:cubicBezTo>
                      <a:pt x="11837" y="14995"/>
                      <a:pt x="12056" y="14446"/>
                      <a:pt x="12452" y="14125"/>
                    </a:cubicBezTo>
                    <a:cubicBezTo>
                      <a:pt x="12792" y="13850"/>
                      <a:pt x="13120" y="13546"/>
                      <a:pt x="13434" y="13214"/>
                    </a:cubicBezTo>
                    <a:cubicBezTo>
                      <a:pt x="16720" y="12643"/>
                      <a:pt x="19173" y="10558"/>
                      <a:pt x="20532" y="7171"/>
                    </a:cubicBezTo>
                    <a:cubicBezTo>
                      <a:pt x="21553" y="4627"/>
                      <a:pt x="21594" y="2262"/>
                      <a:pt x="21596" y="2163"/>
                    </a:cubicBezTo>
                    <a:cubicBezTo>
                      <a:pt x="21598" y="1966"/>
                      <a:pt x="21524" y="1777"/>
                      <a:pt x="21389" y="16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  <p:grpSp>
          <p:nvGrpSpPr>
            <p:cNvPr id="1747" name="Google Shape;1747;p49"/>
            <p:cNvGrpSpPr/>
            <p:nvPr/>
          </p:nvGrpSpPr>
          <p:grpSpPr>
            <a:xfrm>
              <a:off x="6982372" y="0"/>
              <a:ext cx="1965387" cy="4148674"/>
              <a:chOff x="-1" y="0"/>
              <a:chExt cx="1965386" cy="4148673"/>
            </a:xfrm>
          </p:grpSpPr>
          <p:sp>
            <p:nvSpPr>
              <p:cNvPr id="1748" name="Google Shape;1748;p49"/>
              <p:cNvSpPr/>
              <p:nvPr/>
            </p:nvSpPr>
            <p:spPr>
              <a:xfrm>
                <a:off x="-1" y="0"/>
                <a:ext cx="1965386" cy="4148673"/>
              </a:xfrm>
              <a:custGeom>
                <a:rect b="b" l="l" r="r" t="t"/>
                <a:pathLst>
                  <a:path extrusionOk="0" h="21599" w="21598">
                    <a:moveTo>
                      <a:pt x="9573" y="0"/>
                    </a:moveTo>
                    <a:cubicBezTo>
                      <a:pt x="4286" y="0"/>
                      <a:pt x="1" y="2030"/>
                      <a:pt x="0" y="4535"/>
                    </a:cubicBezTo>
                    <a:lnTo>
                      <a:pt x="0" y="17061"/>
                    </a:lnTo>
                    <a:cubicBezTo>
                      <a:pt x="-2" y="19566"/>
                      <a:pt x="4284" y="21598"/>
                      <a:pt x="9573" y="21598"/>
                    </a:cubicBezTo>
                    <a:cubicBezTo>
                      <a:pt x="14861" y="21599"/>
                      <a:pt x="19152" y="19566"/>
                      <a:pt x="19152" y="17061"/>
                    </a:cubicBezTo>
                    <a:lnTo>
                      <a:pt x="19152" y="10199"/>
                    </a:lnTo>
                    <a:lnTo>
                      <a:pt x="21598" y="8807"/>
                    </a:lnTo>
                    <a:lnTo>
                      <a:pt x="19152" y="7417"/>
                    </a:lnTo>
                    <a:lnTo>
                      <a:pt x="19152" y="4535"/>
                    </a:lnTo>
                    <a:cubicBezTo>
                      <a:pt x="19150" y="2030"/>
                      <a:pt x="14862" y="-1"/>
                      <a:pt x="9573" y="0"/>
                    </a:cubicBezTo>
                    <a:close/>
                  </a:path>
                </a:pathLst>
              </a:custGeom>
              <a:solidFill>
                <a:srgbClr val="3484C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585515" y="411437"/>
                <a:ext cx="528254" cy="546413"/>
              </a:xfrm>
              <a:custGeom>
                <a:rect b="b" l="l" r="r" t="t"/>
                <a:pathLst>
                  <a:path extrusionOk="0" h="21600" w="21600">
                    <a:moveTo>
                      <a:pt x="3645" y="0"/>
                    </a:moveTo>
                    <a:cubicBezTo>
                      <a:pt x="2654" y="0"/>
                      <a:pt x="1839" y="771"/>
                      <a:pt x="1839" y="1729"/>
                    </a:cubicBezTo>
                    <a:cubicBezTo>
                      <a:pt x="1839" y="2688"/>
                      <a:pt x="2654" y="3475"/>
                      <a:pt x="3645" y="3475"/>
                    </a:cubicBezTo>
                    <a:cubicBezTo>
                      <a:pt x="4636" y="3475"/>
                      <a:pt x="5434" y="2688"/>
                      <a:pt x="5434" y="1729"/>
                    </a:cubicBezTo>
                    <a:cubicBezTo>
                      <a:pt x="5434" y="771"/>
                      <a:pt x="4636" y="0"/>
                      <a:pt x="3645" y="0"/>
                    </a:cubicBezTo>
                    <a:close/>
                    <a:moveTo>
                      <a:pt x="17955" y="0"/>
                    </a:moveTo>
                    <a:cubicBezTo>
                      <a:pt x="16964" y="0"/>
                      <a:pt x="16166" y="771"/>
                      <a:pt x="16166" y="1729"/>
                    </a:cubicBezTo>
                    <a:cubicBezTo>
                      <a:pt x="16166" y="2688"/>
                      <a:pt x="16964" y="3475"/>
                      <a:pt x="17955" y="3475"/>
                    </a:cubicBezTo>
                    <a:cubicBezTo>
                      <a:pt x="18946" y="3475"/>
                      <a:pt x="19761" y="2688"/>
                      <a:pt x="19761" y="1729"/>
                    </a:cubicBezTo>
                    <a:cubicBezTo>
                      <a:pt x="19761" y="771"/>
                      <a:pt x="18946" y="0"/>
                      <a:pt x="17955" y="0"/>
                    </a:cubicBezTo>
                    <a:close/>
                    <a:moveTo>
                      <a:pt x="10614" y="3703"/>
                    </a:moveTo>
                    <a:cubicBezTo>
                      <a:pt x="9623" y="3703"/>
                      <a:pt x="8809" y="4474"/>
                      <a:pt x="8809" y="5433"/>
                    </a:cubicBezTo>
                    <a:cubicBezTo>
                      <a:pt x="8809" y="6391"/>
                      <a:pt x="9623" y="7178"/>
                      <a:pt x="10614" y="7178"/>
                    </a:cubicBezTo>
                    <a:cubicBezTo>
                      <a:pt x="11605" y="7178"/>
                      <a:pt x="12403" y="6391"/>
                      <a:pt x="12403" y="5433"/>
                    </a:cubicBezTo>
                    <a:cubicBezTo>
                      <a:pt x="12403" y="4474"/>
                      <a:pt x="11605" y="3703"/>
                      <a:pt x="10614" y="3703"/>
                    </a:cubicBezTo>
                    <a:close/>
                    <a:moveTo>
                      <a:pt x="1131" y="4356"/>
                    </a:moveTo>
                    <a:cubicBezTo>
                      <a:pt x="510" y="4356"/>
                      <a:pt x="0" y="4849"/>
                      <a:pt x="0" y="5449"/>
                    </a:cubicBezTo>
                    <a:lnTo>
                      <a:pt x="0" y="7586"/>
                    </a:lnTo>
                    <a:lnTo>
                      <a:pt x="0" y="9772"/>
                    </a:lnTo>
                    <a:cubicBezTo>
                      <a:pt x="0" y="10372"/>
                      <a:pt x="510" y="10865"/>
                      <a:pt x="1131" y="10865"/>
                    </a:cubicBezTo>
                    <a:cubicBezTo>
                      <a:pt x="1225" y="10865"/>
                      <a:pt x="1314" y="10837"/>
                      <a:pt x="1401" y="10816"/>
                    </a:cubicBezTo>
                    <a:lnTo>
                      <a:pt x="1401" y="16804"/>
                    </a:lnTo>
                    <a:cubicBezTo>
                      <a:pt x="1401" y="17404"/>
                      <a:pt x="1894" y="17897"/>
                      <a:pt x="2514" y="17897"/>
                    </a:cubicBezTo>
                    <a:cubicBezTo>
                      <a:pt x="3135" y="17897"/>
                      <a:pt x="3645" y="17403"/>
                      <a:pt x="3645" y="16804"/>
                    </a:cubicBezTo>
                    <a:cubicBezTo>
                      <a:pt x="3645" y="17403"/>
                      <a:pt x="4138" y="17897"/>
                      <a:pt x="4759" y="17897"/>
                    </a:cubicBezTo>
                    <a:cubicBezTo>
                      <a:pt x="5379" y="17897"/>
                      <a:pt x="5889" y="17403"/>
                      <a:pt x="5889" y="16804"/>
                    </a:cubicBezTo>
                    <a:cubicBezTo>
                      <a:pt x="5889" y="16804"/>
                      <a:pt x="5889" y="9103"/>
                      <a:pt x="5889" y="9103"/>
                    </a:cubicBezTo>
                    <a:cubicBezTo>
                      <a:pt x="5889" y="8235"/>
                      <a:pt x="6455" y="7496"/>
                      <a:pt x="7273" y="7178"/>
                    </a:cubicBezTo>
                    <a:lnTo>
                      <a:pt x="7273" y="5449"/>
                    </a:lnTo>
                    <a:cubicBezTo>
                      <a:pt x="7273" y="4849"/>
                      <a:pt x="6780" y="4356"/>
                      <a:pt x="6159" y="4356"/>
                    </a:cubicBezTo>
                    <a:cubicBezTo>
                      <a:pt x="6074" y="4356"/>
                      <a:pt x="5982" y="4356"/>
                      <a:pt x="5889" y="4356"/>
                    </a:cubicBezTo>
                    <a:lnTo>
                      <a:pt x="5029" y="4356"/>
                    </a:lnTo>
                    <a:lnTo>
                      <a:pt x="2244" y="4356"/>
                    </a:lnTo>
                    <a:lnTo>
                      <a:pt x="1164" y="4356"/>
                    </a:lnTo>
                    <a:cubicBezTo>
                      <a:pt x="1150" y="4356"/>
                      <a:pt x="1145" y="4356"/>
                      <a:pt x="1131" y="4356"/>
                    </a:cubicBezTo>
                    <a:close/>
                    <a:moveTo>
                      <a:pt x="15441" y="4356"/>
                    </a:moveTo>
                    <a:cubicBezTo>
                      <a:pt x="14820" y="4356"/>
                      <a:pt x="14327" y="4849"/>
                      <a:pt x="14327" y="5449"/>
                    </a:cubicBezTo>
                    <a:lnTo>
                      <a:pt x="14327" y="7178"/>
                    </a:lnTo>
                    <a:cubicBezTo>
                      <a:pt x="15145" y="7496"/>
                      <a:pt x="15711" y="8235"/>
                      <a:pt x="15711" y="9103"/>
                    </a:cubicBezTo>
                    <a:lnTo>
                      <a:pt x="15711" y="16804"/>
                    </a:lnTo>
                    <a:cubicBezTo>
                      <a:pt x="15711" y="17404"/>
                      <a:pt x="16221" y="17897"/>
                      <a:pt x="16841" y="17897"/>
                    </a:cubicBezTo>
                    <a:cubicBezTo>
                      <a:pt x="17461" y="17897"/>
                      <a:pt x="17955" y="17403"/>
                      <a:pt x="17955" y="16804"/>
                    </a:cubicBezTo>
                    <a:cubicBezTo>
                      <a:pt x="17955" y="17403"/>
                      <a:pt x="18465" y="17897"/>
                      <a:pt x="19086" y="17897"/>
                    </a:cubicBezTo>
                    <a:cubicBezTo>
                      <a:pt x="19706" y="17897"/>
                      <a:pt x="20199" y="17403"/>
                      <a:pt x="20199" y="16804"/>
                    </a:cubicBezTo>
                    <a:lnTo>
                      <a:pt x="20199" y="10816"/>
                    </a:lnTo>
                    <a:cubicBezTo>
                      <a:pt x="20286" y="10837"/>
                      <a:pt x="20376" y="10865"/>
                      <a:pt x="20469" y="10865"/>
                    </a:cubicBezTo>
                    <a:cubicBezTo>
                      <a:pt x="21090" y="10865"/>
                      <a:pt x="21600" y="10372"/>
                      <a:pt x="21600" y="9772"/>
                    </a:cubicBezTo>
                    <a:lnTo>
                      <a:pt x="21600" y="7586"/>
                    </a:lnTo>
                    <a:cubicBezTo>
                      <a:pt x="21600" y="7586"/>
                      <a:pt x="21600" y="5449"/>
                      <a:pt x="21600" y="5449"/>
                    </a:cubicBezTo>
                    <a:cubicBezTo>
                      <a:pt x="21600" y="4849"/>
                      <a:pt x="21090" y="4356"/>
                      <a:pt x="20469" y="4356"/>
                    </a:cubicBezTo>
                    <a:cubicBezTo>
                      <a:pt x="20384" y="4356"/>
                      <a:pt x="20292" y="4356"/>
                      <a:pt x="20199" y="4356"/>
                    </a:cubicBezTo>
                    <a:lnTo>
                      <a:pt x="19356" y="4356"/>
                    </a:lnTo>
                    <a:lnTo>
                      <a:pt x="16571" y="4356"/>
                    </a:lnTo>
                    <a:lnTo>
                      <a:pt x="15491" y="4356"/>
                    </a:lnTo>
                    <a:cubicBezTo>
                      <a:pt x="15477" y="4356"/>
                      <a:pt x="15455" y="4356"/>
                      <a:pt x="15441" y="4356"/>
                    </a:cubicBezTo>
                    <a:close/>
                    <a:moveTo>
                      <a:pt x="8083" y="8059"/>
                    </a:moveTo>
                    <a:cubicBezTo>
                      <a:pt x="7463" y="8059"/>
                      <a:pt x="6969" y="8552"/>
                      <a:pt x="6969" y="9152"/>
                    </a:cubicBezTo>
                    <a:lnTo>
                      <a:pt x="6969" y="11289"/>
                    </a:lnTo>
                    <a:lnTo>
                      <a:pt x="6969" y="13476"/>
                    </a:lnTo>
                    <a:cubicBezTo>
                      <a:pt x="6969" y="14075"/>
                      <a:pt x="7463" y="14569"/>
                      <a:pt x="8083" y="14569"/>
                    </a:cubicBezTo>
                    <a:cubicBezTo>
                      <a:pt x="8177" y="14569"/>
                      <a:pt x="8266" y="14557"/>
                      <a:pt x="8353" y="14536"/>
                    </a:cubicBezTo>
                    <a:lnTo>
                      <a:pt x="8353" y="20507"/>
                    </a:lnTo>
                    <a:cubicBezTo>
                      <a:pt x="8353" y="21107"/>
                      <a:pt x="8863" y="21600"/>
                      <a:pt x="9484" y="21600"/>
                    </a:cubicBezTo>
                    <a:cubicBezTo>
                      <a:pt x="10104" y="21600"/>
                      <a:pt x="10614" y="21107"/>
                      <a:pt x="10614" y="20507"/>
                    </a:cubicBezTo>
                    <a:cubicBezTo>
                      <a:pt x="10615" y="21107"/>
                      <a:pt x="11108" y="21600"/>
                      <a:pt x="11728" y="21600"/>
                    </a:cubicBezTo>
                    <a:cubicBezTo>
                      <a:pt x="12348" y="21600"/>
                      <a:pt x="12859" y="21107"/>
                      <a:pt x="12859" y="20507"/>
                    </a:cubicBezTo>
                    <a:lnTo>
                      <a:pt x="12859" y="14536"/>
                    </a:lnTo>
                    <a:cubicBezTo>
                      <a:pt x="12946" y="14557"/>
                      <a:pt x="13035" y="14569"/>
                      <a:pt x="13129" y="14569"/>
                    </a:cubicBezTo>
                    <a:cubicBezTo>
                      <a:pt x="13749" y="14569"/>
                      <a:pt x="14242" y="14075"/>
                      <a:pt x="14242" y="13476"/>
                    </a:cubicBezTo>
                    <a:lnTo>
                      <a:pt x="14242" y="11289"/>
                    </a:lnTo>
                    <a:cubicBezTo>
                      <a:pt x="14242" y="11289"/>
                      <a:pt x="14242" y="9152"/>
                      <a:pt x="14242" y="9152"/>
                    </a:cubicBezTo>
                    <a:cubicBezTo>
                      <a:pt x="14242" y="8552"/>
                      <a:pt x="13749" y="8059"/>
                      <a:pt x="13129" y="8059"/>
                    </a:cubicBezTo>
                    <a:cubicBezTo>
                      <a:pt x="13043" y="8059"/>
                      <a:pt x="12952" y="8059"/>
                      <a:pt x="12859" y="8059"/>
                    </a:cubicBezTo>
                    <a:lnTo>
                      <a:pt x="11998" y="8059"/>
                    </a:lnTo>
                    <a:lnTo>
                      <a:pt x="9214" y="8059"/>
                    </a:lnTo>
                    <a:lnTo>
                      <a:pt x="8134" y="8059"/>
                    </a:lnTo>
                    <a:cubicBezTo>
                      <a:pt x="8119" y="8059"/>
                      <a:pt x="8098" y="8059"/>
                      <a:pt x="8083" y="80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  <p:grpSp>
          <p:nvGrpSpPr>
            <p:cNvPr id="1750" name="Google Shape;1750;p49"/>
            <p:cNvGrpSpPr/>
            <p:nvPr/>
          </p:nvGrpSpPr>
          <p:grpSpPr>
            <a:xfrm>
              <a:off x="5236778" y="754189"/>
              <a:ext cx="1965388" cy="4148674"/>
              <a:chOff x="-1" y="0"/>
              <a:chExt cx="1965386" cy="4148673"/>
            </a:xfrm>
          </p:grpSpPr>
          <p:sp>
            <p:nvSpPr>
              <p:cNvPr id="1751" name="Google Shape;1751;p49"/>
              <p:cNvSpPr/>
              <p:nvPr/>
            </p:nvSpPr>
            <p:spPr>
              <a:xfrm>
                <a:off x="-1" y="0"/>
                <a:ext cx="1965386" cy="4148673"/>
              </a:xfrm>
              <a:custGeom>
                <a:rect b="b" l="l" r="r" t="t"/>
                <a:pathLst>
                  <a:path extrusionOk="0" h="21599" w="21598">
                    <a:moveTo>
                      <a:pt x="9573" y="0"/>
                    </a:moveTo>
                    <a:cubicBezTo>
                      <a:pt x="4286" y="0"/>
                      <a:pt x="1" y="2030"/>
                      <a:pt x="0" y="4535"/>
                    </a:cubicBezTo>
                    <a:lnTo>
                      <a:pt x="0" y="17061"/>
                    </a:lnTo>
                    <a:cubicBezTo>
                      <a:pt x="-2" y="19566"/>
                      <a:pt x="4284" y="21598"/>
                      <a:pt x="9573" y="21598"/>
                    </a:cubicBezTo>
                    <a:cubicBezTo>
                      <a:pt x="14861" y="21599"/>
                      <a:pt x="19152" y="19566"/>
                      <a:pt x="19152" y="17061"/>
                    </a:cubicBezTo>
                    <a:lnTo>
                      <a:pt x="19152" y="10199"/>
                    </a:lnTo>
                    <a:lnTo>
                      <a:pt x="21598" y="8807"/>
                    </a:lnTo>
                    <a:lnTo>
                      <a:pt x="19152" y="7417"/>
                    </a:lnTo>
                    <a:lnTo>
                      <a:pt x="19152" y="4535"/>
                    </a:lnTo>
                    <a:cubicBezTo>
                      <a:pt x="19150" y="2030"/>
                      <a:pt x="14862" y="-1"/>
                      <a:pt x="9573" y="0"/>
                    </a:cubicBezTo>
                    <a:close/>
                  </a:path>
                </a:pathLst>
              </a:custGeom>
              <a:solidFill>
                <a:srgbClr val="95B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752" name="Google Shape;1752;p49"/>
              <p:cNvSpPr/>
              <p:nvPr/>
            </p:nvSpPr>
            <p:spPr>
              <a:xfrm>
                <a:off x="702224" y="408096"/>
                <a:ext cx="340441" cy="419004"/>
              </a:xfrm>
              <a:custGeom>
                <a:rect b="b" l="l" r="r" t="t"/>
                <a:pathLst>
                  <a:path extrusionOk="0" h="21600" w="21600">
                    <a:moveTo>
                      <a:pt x="831" y="0"/>
                    </a:moveTo>
                    <a:cubicBezTo>
                      <a:pt x="372" y="0"/>
                      <a:pt x="0" y="302"/>
                      <a:pt x="0" y="675"/>
                    </a:cubicBezTo>
                    <a:cubicBezTo>
                      <a:pt x="0" y="1048"/>
                      <a:pt x="372" y="1350"/>
                      <a:pt x="831" y="1350"/>
                    </a:cubicBezTo>
                    <a:lnTo>
                      <a:pt x="20769" y="1350"/>
                    </a:lnTo>
                    <a:cubicBezTo>
                      <a:pt x="21228" y="1350"/>
                      <a:pt x="21600" y="1048"/>
                      <a:pt x="21600" y="675"/>
                    </a:cubicBezTo>
                    <a:cubicBezTo>
                      <a:pt x="21600" y="302"/>
                      <a:pt x="21228" y="0"/>
                      <a:pt x="20769" y="0"/>
                    </a:cubicBezTo>
                    <a:lnTo>
                      <a:pt x="831" y="0"/>
                    </a:lnTo>
                    <a:close/>
                    <a:moveTo>
                      <a:pt x="831" y="2025"/>
                    </a:moveTo>
                    <a:lnTo>
                      <a:pt x="831" y="15525"/>
                    </a:lnTo>
                    <a:cubicBezTo>
                      <a:pt x="831" y="15525"/>
                      <a:pt x="20769" y="15525"/>
                      <a:pt x="20769" y="15525"/>
                    </a:cubicBezTo>
                    <a:lnTo>
                      <a:pt x="20769" y="2025"/>
                    </a:lnTo>
                    <a:lnTo>
                      <a:pt x="831" y="2025"/>
                    </a:lnTo>
                    <a:close/>
                    <a:moveTo>
                      <a:pt x="15785" y="4050"/>
                    </a:moveTo>
                    <a:lnTo>
                      <a:pt x="18277" y="4050"/>
                    </a:lnTo>
                    <a:cubicBezTo>
                      <a:pt x="18277" y="4050"/>
                      <a:pt x="18277" y="13500"/>
                      <a:pt x="18277" y="13500"/>
                    </a:cubicBezTo>
                    <a:lnTo>
                      <a:pt x="15785" y="13500"/>
                    </a:lnTo>
                    <a:lnTo>
                      <a:pt x="15785" y="4050"/>
                    </a:lnTo>
                    <a:close/>
                    <a:moveTo>
                      <a:pt x="7477" y="6750"/>
                    </a:moveTo>
                    <a:lnTo>
                      <a:pt x="9969" y="6750"/>
                    </a:lnTo>
                    <a:cubicBezTo>
                      <a:pt x="9969" y="6750"/>
                      <a:pt x="9969" y="13500"/>
                      <a:pt x="9969" y="13500"/>
                    </a:cubicBezTo>
                    <a:lnTo>
                      <a:pt x="7477" y="13500"/>
                    </a:lnTo>
                    <a:lnTo>
                      <a:pt x="7477" y="6750"/>
                    </a:lnTo>
                    <a:close/>
                    <a:moveTo>
                      <a:pt x="11631" y="8775"/>
                    </a:moveTo>
                    <a:lnTo>
                      <a:pt x="14123" y="8775"/>
                    </a:lnTo>
                    <a:cubicBezTo>
                      <a:pt x="14123" y="8775"/>
                      <a:pt x="14123" y="13500"/>
                      <a:pt x="14123" y="13500"/>
                    </a:cubicBezTo>
                    <a:lnTo>
                      <a:pt x="11631" y="13500"/>
                    </a:lnTo>
                    <a:lnTo>
                      <a:pt x="11631" y="8775"/>
                    </a:lnTo>
                    <a:close/>
                    <a:moveTo>
                      <a:pt x="3323" y="10800"/>
                    </a:moveTo>
                    <a:lnTo>
                      <a:pt x="5815" y="10800"/>
                    </a:lnTo>
                    <a:cubicBezTo>
                      <a:pt x="5815" y="10800"/>
                      <a:pt x="5815" y="13500"/>
                      <a:pt x="5815" y="13500"/>
                    </a:cubicBezTo>
                    <a:lnTo>
                      <a:pt x="3323" y="13500"/>
                    </a:lnTo>
                    <a:lnTo>
                      <a:pt x="3323" y="10800"/>
                    </a:lnTo>
                    <a:close/>
                    <a:moveTo>
                      <a:pt x="3323" y="16200"/>
                    </a:moveTo>
                    <a:lnTo>
                      <a:pt x="1662" y="21600"/>
                    </a:lnTo>
                    <a:lnTo>
                      <a:pt x="3323" y="21600"/>
                    </a:lnTo>
                    <a:lnTo>
                      <a:pt x="4985" y="16200"/>
                    </a:lnTo>
                    <a:cubicBezTo>
                      <a:pt x="4985" y="16200"/>
                      <a:pt x="3323" y="16200"/>
                      <a:pt x="3323" y="16200"/>
                    </a:cubicBezTo>
                    <a:close/>
                    <a:moveTo>
                      <a:pt x="9969" y="16200"/>
                    </a:moveTo>
                    <a:lnTo>
                      <a:pt x="9969" y="21600"/>
                    </a:lnTo>
                    <a:lnTo>
                      <a:pt x="11615" y="21600"/>
                    </a:lnTo>
                    <a:cubicBezTo>
                      <a:pt x="11615" y="21600"/>
                      <a:pt x="11631" y="16200"/>
                      <a:pt x="11631" y="16200"/>
                    </a:cubicBezTo>
                    <a:lnTo>
                      <a:pt x="9969" y="16200"/>
                    </a:lnTo>
                    <a:close/>
                    <a:moveTo>
                      <a:pt x="16615" y="16200"/>
                    </a:moveTo>
                    <a:lnTo>
                      <a:pt x="18277" y="21600"/>
                    </a:lnTo>
                    <a:lnTo>
                      <a:pt x="19938" y="21600"/>
                    </a:lnTo>
                    <a:cubicBezTo>
                      <a:pt x="19938" y="21600"/>
                      <a:pt x="18277" y="16200"/>
                      <a:pt x="18277" y="16200"/>
                    </a:cubicBezTo>
                    <a:lnTo>
                      <a:pt x="16615" y="16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  <p:grpSp>
          <p:nvGrpSpPr>
            <p:cNvPr id="1753" name="Google Shape;1753;p49"/>
            <p:cNvGrpSpPr/>
            <p:nvPr/>
          </p:nvGrpSpPr>
          <p:grpSpPr>
            <a:xfrm>
              <a:off x="3491185" y="210843"/>
              <a:ext cx="1965388" cy="4148674"/>
              <a:chOff x="-1" y="0"/>
              <a:chExt cx="1965386" cy="4148673"/>
            </a:xfrm>
          </p:grpSpPr>
          <p:sp>
            <p:nvSpPr>
              <p:cNvPr id="1754" name="Google Shape;1754;p49"/>
              <p:cNvSpPr/>
              <p:nvPr/>
            </p:nvSpPr>
            <p:spPr>
              <a:xfrm>
                <a:off x="-1" y="0"/>
                <a:ext cx="1965386" cy="4148673"/>
              </a:xfrm>
              <a:custGeom>
                <a:rect b="b" l="l" r="r" t="t"/>
                <a:pathLst>
                  <a:path extrusionOk="0" h="21599" w="21598">
                    <a:moveTo>
                      <a:pt x="9573" y="0"/>
                    </a:moveTo>
                    <a:cubicBezTo>
                      <a:pt x="4286" y="0"/>
                      <a:pt x="1" y="2030"/>
                      <a:pt x="0" y="4535"/>
                    </a:cubicBezTo>
                    <a:lnTo>
                      <a:pt x="0" y="17061"/>
                    </a:lnTo>
                    <a:cubicBezTo>
                      <a:pt x="-2" y="19566"/>
                      <a:pt x="4284" y="21598"/>
                      <a:pt x="9573" y="21598"/>
                    </a:cubicBezTo>
                    <a:cubicBezTo>
                      <a:pt x="14861" y="21599"/>
                      <a:pt x="19152" y="19566"/>
                      <a:pt x="19152" y="17061"/>
                    </a:cubicBezTo>
                    <a:lnTo>
                      <a:pt x="19152" y="10199"/>
                    </a:lnTo>
                    <a:lnTo>
                      <a:pt x="21598" y="8807"/>
                    </a:lnTo>
                    <a:lnTo>
                      <a:pt x="19152" y="7417"/>
                    </a:lnTo>
                    <a:lnTo>
                      <a:pt x="19152" y="4535"/>
                    </a:lnTo>
                    <a:cubicBezTo>
                      <a:pt x="19150" y="2030"/>
                      <a:pt x="14862" y="-1"/>
                      <a:pt x="9573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755" name="Google Shape;1755;p49"/>
              <p:cNvSpPr/>
              <p:nvPr/>
            </p:nvSpPr>
            <p:spPr>
              <a:xfrm>
                <a:off x="634248" y="406228"/>
                <a:ext cx="418993" cy="419004"/>
              </a:xfrm>
              <a:custGeom>
                <a:rect b="b" l="l" r="r" t="t"/>
                <a:pathLst>
                  <a:path extrusionOk="0" h="21600" w="21600">
                    <a:moveTo>
                      <a:pt x="10800" y="6913"/>
                    </a:moveTo>
                    <a:cubicBezTo>
                      <a:pt x="8653" y="6913"/>
                      <a:pt x="6912" y="8653"/>
                      <a:pt x="6912" y="10800"/>
                    </a:cubicBezTo>
                    <a:cubicBezTo>
                      <a:pt x="6912" y="12947"/>
                      <a:pt x="8653" y="14687"/>
                      <a:pt x="10800" y="14687"/>
                    </a:cubicBezTo>
                    <a:cubicBezTo>
                      <a:pt x="12947" y="14687"/>
                      <a:pt x="14687" y="12947"/>
                      <a:pt x="14687" y="10800"/>
                    </a:cubicBezTo>
                    <a:cubicBezTo>
                      <a:pt x="14687" y="8653"/>
                      <a:pt x="12947" y="6913"/>
                      <a:pt x="10800" y="6913"/>
                    </a:cubicBezTo>
                    <a:close/>
                    <a:moveTo>
                      <a:pt x="21600" y="9257"/>
                    </a:moveTo>
                    <a:lnTo>
                      <a:pt x="21600" y="12343"/>
                    </a:lnTo>
                    <a:cubicBezTo>
                      <a:pt x="21600" y="12343"/>
                      <a:pt x="20184" y="12738"/>
                      <a:pt x="18089" y="13128"/>
                    </a:cubicBezTo>
                    <a:cubicBezTo>
                      <a:pt x="17994" y="13428"/>
                      <a:pt x="17898" y="13723"/>
                      <a:pt x="17766" y="14007"/>
                    </a:cubicBezTo>
                    <a:cubicBezTo>
                      <a:pt x="19158" y="15729"/>
                      <a:pt x="20056" y="16971"/>
                      <a:pt x="20056" y="16971"/>
                    </a:cubicBezTo>
                    <a:lnTo>
                      <a:pt x="16970" y="20057"/>
                    </a:lnTo>
                    <a:cubicBezTo>
                      <a:pt x="16970" y="20057"/>
                      <a:pt x="15727" y="19158"/>
                      <a:pt x="14006" y="17768"/>
                    </a:cubicBezTo>
                    <a:cubicBezTo>
                      <a:pt x="13725" y="17897"/>
                      <a:pt x="13429" y="17994"/>
                      <a:pt x="13131" y="18089"/>
                    </a:cubicBezTo>
                    <a:cubicBezTo>
                      <a:pt x="12740" y="20184"/>
                      <a:pt x="12341" y="21600"/>
                      <a:pt x="12341" y="21600"/>
                    </a:cubicBezTo>
                    <a:lnTo>
                      <a:pt x="9257" y="21600"/>
                    </a:lnTo>
                    <a:cubicBezTo>
                      <a:pt x="9257" y="21600"/>
                      <a:pt x="8859" y="20187"/>
                      <a:pt x="8467" y="18098"/>
                    </a:cubicBezTo>
                    <a:cubicBezTo>
                      <a:pt x="8166" y="18003"/>
                      <a:pt x="7867" y="17907"/>
                      <a:pt x="7583" y="17777"/>
                    </a:cubicBezTo>
                    <a:cubicBezTo>
                      <a:pt x="5866" y="19163"/>
                      <a:pt x="4628" y="20057"/>
                      <a:pt x="4628" y="20057"/>
                    </a:cubicBezTo>
                    <a:lnTo>
                      <a:pt x="1543" y="16972"/>
                    </a:lnTo>
                    <a:cubicBezTo>
                      <a:pt x="1543" y="16972"/>
                      <a:pt x="2434" y="15738"/>
                      <a:pt x="3816" y="14027"/>
                    </a:cubicBezTo>
                    <a:cubicBezTo>
                      <a:pt x="3682" y="13741"/>
                      <a:pt x="3581" y="13440"/>
                      <a:pt x="3483" y="13136"/>
                    </a:cubicBezTo>
                    <a:cubicBezTo>
                      <a:pt x="1403" y="12743"/>
                      <a:pt x="0" y="12343"/>
                      <a:pt x="0" y="12343"/>
                    </a:cubicBezTo>
                    <a:lnTo>
                      <a:pt x="0" y="9257"/>
                    </a:lnTo>
                    <a:cubicBezTo>
                      <a:pt x="0" y="9257"/>
                      <a:pt x="1398" y="8860"/>
                      <a:pt x="3473" y="8469"/>
                    </a:cubicBezTo>
                    <a:cubicBezTo>
                      <a:pt x="3570" y="8160"/>
                      <a:pt x="3671" y="7856"/>
                      <a:pt x="3805" y="7565"/>
                    </a:cubicBezTo>
                    <a:cubicBezTo>
                      <a:pt x="2429" y="5858"/>
                      <a:pt x="1543" y="4629"/>
                      <a:pt x="1543" y="4629"/>
                    </a:cubicBezTo>
                    <a:lnTo>
                      <a:pt x="4628" y="1543"/>
                    </a:lnTo>
                    <a:cubicBezTo>
                      <a:pt x="4628" y="1543"/>
                      <a:pt x="5858" y="2430"/>
                      <a:pt x="7565" y="3805"/>
                    </a:cubicBezTo>
                    <a:cubicBezTo>
                      <a:pt x="7856" y="3671"/>
                      <a:pt x="8162" y="3570"/>
                      <a:pt x="8472" y="3472"/>
                    </a:cubicBezTo>
                    <a:cubicBezTo>
                      <a:pt x="8863" y="1399"/>
                      <a:pt x="9257" y="0"/>
                      <a:pt x="9257" y="0"/>
                    </a:cubicBezTo>
                    <a:lnTo>
                      <a:pt x="12341" y="0"/>
                    </a:lnTo>
                    <a:cubicBezTo>
                      <a:pt x="12341" y="0"/>
                      <a:pt x="12741" y="1404"/>
                      <a:pt x="13132" y="3482"/>
                    </a:cubicBezTo>
                    <a:cubicBezTo>
                      <a:pt x="13437" y="3581"/>
                      <a:pt x="13738" y="3681"/>
                      <a:pt x="14025" y="3814"/>
                    </a:cubicBezTo>
                    <a:cubicBezTo>
                      <a:pt x="15736" y="2434"/>
                      <a:pt x="16970" y="1543"/>
                      <a:pt x="16970" y="1543"/>
                    </a:cubicBezTo>
                    <a:lnTo>
                      <a:pt x="20056" y="4629"/>
                    </a:lnTo>
                    <a:cubicBezTo>
                      <a:pt x="20056" y="4629"/>
                      <a:pt x="19164" y="5869"/>
                      <a:pt x="17778" y="7587"/>
                    </a:cubicBezTo>
                    <a:cubicBezTo>
                      <a:pt x="17909" y="7870"/>
                      <a:pt x="18002" y="8169"/>
                      <a:pt x="18099" y="8469"/>
                    </a:cubicBezTo>
                    <a:cubicBezTo>
                      <a:pt x="20187" y="8861"/>
                      <a:pt x="21600" y="9257"/>
                      <a:pt x="21600" y="92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  <p:grpSp>
          <p:nvGrpSpPr>
            <p:cNvPr id="1756" name="Google Shape;1756;p49"/>
            <p:cNvGrpSpPr/>
            <p:nvPr/>
          </p:nvGrpSpPr>
          <p:grpSpPr>
            <a:xfrm>
              <a:off x="1745592" y="754189"/>
              <a:ext cx="1965387" cy="4148674"/>
              <a:chOff x="-1" y="0"/>
              <a:chExt cx="1965386" cy="4148673"/>
            </a:xfrm>
          </p:grpSpPr>
          <p:sp>
            <p:nvSpPr>
              <p:cNvPr id="1757" name="Google Shape;1757;p49"/>
              <p:cNvSpPr/>
              <p:nvPr/>
            </p:nvSpPr>
            <p:spPr>
              <a:xfrm>
                <a:off x="-1" y="0"/>
                <a:ext cx="1965386" cy="4148673"/>
              </a:xfrm>
              <a:custGeom>
                <a:rect b="b" l="l" r="r" t="t"/>
                <a:pathLst>
                  <a:path extrusionOk="0" h="21599" w="21598">
                    <a:moveTo>
                      <a:pt x="9573" y="0"/>
                    </a:moveTo>
                    <a:cubicBezTo>
                      <a:pt x="4286" y="0"/>
                      <a:pt x="1" y="2030"/>
                      <a:pt x="0" y="4535"/>
                    </a:cubicBezTo>
                    <a:lnTo>
                      <a:pt x="0" y="17061"/>
                    </a:lnTo>
                    <a:cubicBezTo>
                      <a:pt x="-2" y="19566"/>
                      <a:pt x="4284" y="21598"/>
                      <a:pt x="9573" y="21598"/>
                    </a:cubicBezTo>
                    <a:cubicBezTo>
                      <a:pt x="14861" y="21599"/>
                      <a:pt x="19152" y="19566"/>
                      <a:pt x="19152" y="17061"/>
                    </a:cubicBezTo>
                    <a:lnTo>
                      <a:pt x="19152" y="10199"/>
                    </a:lnTo>
                    <a:lnTo>
                      <a:pt x="21598" y="8807"/>
                    </a:lnTo>
                    <a:lnTo>
                      <a:pt x="19152" y="7417"/>
                    </a:lnTo>
                    <a:lnTo>
                      <a:pt x="19152" y="4535"/>
                    </a:lnTo>
                    <a:cubicBezTo>
                      <a:pt x="19150" y="2030"/>
                      <a:pt x="14862" y="-1"/>
                      <a:pt x="9573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662362" y="433722"/>
                <a:ext cx="459159" cy="460309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1730" y="15723"/>
                    </a:lnTo>
                    <a:lnTo>
                      <a:pt x="5834" y="19822"/>
                    </a:lnTo>
                    <a:cubicBezTo>
                      <a:pt x="5834" y="19822"/>
                      <a:pt x="0" y="21600"/>
                      <a:pt x="0" y="21600"/>
                    </a:cubicBezTo>
                    <a:close/>
                    <a:moveTo>
                      <a:pt x="6506" y="19151"/>
                    </a:moveTo>
                    <a:lnTo>
                      <a:pt x="2402" y="15052"/>
                    </a:lnTo>
                    <a:lnTo>
                      <a:pt x="14384" y="3102"/>
                    </a:lnTo>
                    <a:lnTo>
                      <a:pt x="18490" y="7198"/>
                    </a:lnTo>
                    <a:cubicBezTo>
                      <a:pt x="18490" y="7198"/>
                      <a:pt x="6506" y="19151"/>
                      <a:pt x="6506" y="19151"/>
                    </a:cubicBezTo>
                    <a:close/>
                    <a:moveTo>
                      <a:pt x="19175" y="6514"/>
                    </a:moveTo>
                    <a:lnTo>
                      <a:pt x="15069" y="2417"/>
                    </a:lnTo>
                    <a:lnTo>
                      <a:pt x="17493" y="0"/>
                    </a:lnTo>
                    <a:lnTo>
                      <a:pt x="21600" y="4097"/>
                    </a:lnTo>
                    <a:cubicBezTo>
                      <a:pt x="21600" y="4097"/>
                      <a:pt x="19175" y="6514"/>
                      <a:pt x="19175" y="65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  <p:grpSp>
          <p:nvGrpSpPr>
            <p:cNvPr id="1759" name="Google Shape;1759;p49"/>
            <p:cNvGrpSpPr/>
            <p:nvPr/>
          </p:nvGrpSpPr>
          <p:grpSpPr>
            <a:xfrm>
              <a:off x="-2" y="210843"/>
              <a:ext cx="1965388" cy="4148674"/>
              <a:chOff x="-1" y="0"/>
              <a:chExt cx="1965386" cy="4148673"/>
            </a:xfrm>
          </p:grpSpPr>
          <p:sp>
            <p:nvSpPr>
              <p:cNvPr id="1760" name="Google Shape;1760;p49"/>
              <p:cNvSpPr/>
              <p:nvPr/>
            </p:nvSpPr>
            <p:spPr>
              <a:xfrm>
                <a:off x="-1" y="0"/>
                <a:ext cx="1965386" cy="4148673"/>
              </a:xfrm>
              <a:custGeom>
                <a:rect b="b" l="l" r="r" t="t"/>
                <a:pathLst>
                  <a:path extrusionOk="0" h="21599" w="21598">
                    <a:moveTo>
                      <a:pt x="9573" y="0"/>
                    </a:moveTo>
                    <a:cubicBezTo>
                      <a:pt x="4286" y="0"/>
                      <a:pt x="1" y="2030"/>
                      <a:pt x="0" y="4535"/>
                    </a:cubicBezTo>
                    <a:lnTo>
                      <a:pt x="0" y="17061"/>
                    </a:lnTo>
                    <a:cubicBezTo>
                      <a:pt x="-2" y="19566"/>
                      <a:pt x="4284" y="21598"/>
                      <a:pt x="9573" y="21598"/>
                    </a:cubicBezTo>
                    <a:cubicBezTo>
                      <a:pt x="14861" y="21599"/>
                      <a:pt x="19152" y="19566"/>
                      <a:pt x="19152" y="17061"/>
                    </a:cubicBezTo>
                    <a:lnTo>
                      <a:pt x="19152" y="10199"/>
                    </a:lnTo>
                    <a:lnTo>
                      <a:pt x="21598" y="8807"/>
                    </a:lnTo>
                    <a:lnTo>
                      <a:pt x="19152" y="7417"/>
                    </a:lnTo>
                    <a:lnTo>
                      <a:pt x="19152" y="4535"/>
                    </a:lnTo>
                    <a:cubicBezTo>
                      <a:pt x="19150" y="2030"/>
                      <a:pt x="14862" y="-1"/>
                      <a:pt x="9573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559816" y="491748"/>
                <a:ext cx="544333" cy="546413"/>
              </a:xfrm>
              <a:custGeom>
                <a:rect b="b" l="l" r="r" t="t"/>
                <a:pathLst>
                  <a:path extrusionOk="0" h="20834" w="20831">
                    <a:moveTo>
                      <a:pt x="4373" y="11143"/>
                    </a:moveTo>
                    <a:cubicBezTo>
                      <a:pt x="6247" y="13023"/>
                      <a:pt x="9296" y="13032"/>
                      <a:pt x="11182" y="11165"/>
                    </a:cubicBezTo>
                    <a:cubicBezTo>
                      <a:pt x="13070" y="9297"/>
                      <a:pt x="13080" y="6259"/>
                      <a:pt x="11206" y="4379"/>
                    </a:cubicBezTo>
                    <a:cubicBezTo>
                      <a:pt x="9332" y="2499"/>
                      <a:pt x="6283" y="2489"/>
                      <a:pt x="4396" y="4357"/>
                    </a:cubicBezTo>
                    <a:cubicBezTo>
                      <a:pt x="2510" y="6225"/>
                      <a:pt x="2500" y="9262"/>
                      <a:pt x="4373" y="11143"/>
                    </a:cubicBezTo>
                    <a:close/>
                    <a:moveTo>
                      <a:pt x="14366" y="11911"/>
                    </a:moveTo>
                    <a:lnTo>
                      <a:pt x="20831" y="18403"/>
                    </a:lnTo>
                    <a:lnTo>
                      <a:pt x="18375" y="20834"/>
                    </a:lnTo>
                    <a:lnTo>
                      <a:pt x="11910" y="14342"/>
                    </a:lnTo>
                    <a:cubicBezTo>
                      <a:pt x="8894" y="16220"/>
                      <a:pt x="4874" y="15850"/>
                      <a:pt x="2263" y="13231"/>
                    </a:cubicBezTo>
                    <a:cubicBezTo>
                      <a:pt x="-769" y="10189"/>
                      <a:pt x="-752" y="5276"/>
                      <a:pt x="2300" y="2255"/>
                    </a:cubicBezTo>
                    <a:cubicBezTo>
                      <a:pt x="5353" y="-766"/>
                      <a:pt x="10285" y="-750"/>
                      <a:pt x="13316" y="2291"/>
                    </a:cubicBezTo>
                    <a:cubicBezTo>
                      <a:pt x="15928" y="4912"/>
                      <a:pt x="16271" y="8918"/>
                      <a:pt x="14366" y="119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8100" lIns="38100" spcFirstLastPara="1" rIns="38100" wrap="square" tIns="38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Gill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endParaRPr>
              </a:p>
            </p:txBody>
          </p:sp>
        </p:grpSp>
      </p:grpSp>
      <p:sp>
        <p:nvSpPr>
          <p:cNvPr id="1762" name="Google Shape;1762;p49"/>
          <p:cNvSpPr txBox="1"/>
          <p:nvPr/>
        </p:nvSpPr>
        <p:spPr>
          <a:xfrm>
            <a:off x="877868" y="2786205"/>
            <a:ext cx="1554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Leaders at the Core</a:t>
            </a:r>
            <a:endParaRPr/>
          </a:p>
        </p:txBody>
      </p:sp>
      <p:sp>
        <p:nvSpPr>
          <p:cNvPr id="1763" name="Google Shape;1763;p49"/>
          <p:cNvSpPr txBox="1"/>
          <p:nvPr/>
        </p:nvSpPr>
        <p:spPr>
          <a:xfrm>
            <a:off x="863881" y="3460350"/>
            <a:ext cx="1554899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Leadership and talent are top agenda items for CEOs, and the readiness gaps continue to be significant</a:t>
            </a:r>
            <a:endParaRPr/>
          </a:p>
        </p:txBody>
      </p:sp>
      <p:sp>
        <p:nvSpPr>
          <p:cNvPr id="1764" name="Google Shape;1764;p49"/>
          <p:cNvSpPr txBox="1"/>
          <p:nvPr/>
        </p:nvSpPr>
        <p:spPr>
          <a:xfrm>
            <a:off x="2652392" y="3381257"/>
            <a:ext cx="1554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Digital &amp; Data</a:t>
            </a:r>
            <a:endParaRPr/>
          </a:p>
        </p:txBody>
      </p:sp>
      <p:sp>
        <p:nvSpPr>
          <p:cNvPr id="1765" name="Google Shape;1765;p49"/>
          <p:cNvSpPr txBox="1"/>
          <p:nvPr/>
        </p:nvSpPr>
        <p:spPr>
          <a:xfrm>
            <a:off x="2618547" y="4026156"/>
            <a:ext cx="155489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digital and data-rich business contexts accelerate the need to build the right capabilities to thrive</a:t>
            </a:r>
            <a:endParaRPr/>
          </a:p>
        </p:txBody>
      </p:sp>
      <p:sp>
        <p:nvSpPr>
          <p:cNvPr id="1766" name="Google Shape;1766;p49"/>
          <p:cNvSpPr txBox="1"/>
          <p:nvPr/>
        </p:nvSpPr>
        <p:spPr>
          <a:xfrm>
            <a:off x="4384791" y="2670483"/>
            <a:ext cx="1554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Growth &amp; Potential</a:t>
            </a:r>
            <a:endParaRPr/>
          </a:p>
        </p:txBody>
      </p:sp>
      <p:sp>
        <p:nvSpPr>
          <p:cNvPr id="1767" name="Google Shape;1767;p49"/>
          <p:cNvSpPr txBox="1"/>
          <p:nvPr/>
        </p:nvSpPr>
        <p:spPr>
          <a:xfrm>
            <a:off x="4378490" y="3424423"/>
            <a:ext cx="155489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Proven practices for aggressively developing leader talent and bench through a robust learning  and growth engine</a:t>
            </a:r>
            <a:endParaRPr/>
          </a:p>
        </p:txBody>
      </p:sp>
      <p:sp>
        <p:nvSpPr>
          <p:cNvPr id="1768" name="Google Shape;1768;p49"/>
          <p:cNvSpPr txBox="1"/>
          <p:nvPr/>
        </p:nvSpPr>
        <p:spPr>
          <a:xfrm>
            <a:off x="6124082" y="3413335"/>
            <a:ext cx="1554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Leader Diversity</a:t>
            </a:r>
            <a:endParaRPr/>
          </a:p>
        </p:txBody>
      </p:sp>
      <p:sp>
        <p:nvSpPr>
          <p:cNvPr id="1769" name="Google Shape;1769;p49"/>
          <p:cNvSpPr txBox="1"/>
          <p:nvPr/>
        </p:nvSpPr>
        <p:spPr>
          <a:xfrm>
            <a:off x="6133818" y="4071441"/>
            <a:ext cx="155489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Understanding and advancing gender and generational diversity in leaders to achieve the diversity dividend</a:t>
            </a:r>
            <a:endParaRPr/>
          </a:p>
        </p:txBody>
      </p:sp>
      <p:sp>
        <p:nvSpPr>
          <p:cNvPr id="1770" name="Google Shape;1770;p49"/>
          <p:cNvSpPr txBox="1"/>
          <p:nvPr/>
        </p:nvSpPr>
        <p:spPr>
          <a:xfrm>
            <a:off x="7860769" y="2740038"/>
            <a:ext cx="1554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Cultural Drivers</a:t>
            </a:r>
            <a:endParaRPr/>
          </a:p>
        </p:txBody>
      </p:sp>
      <p:sp>
        <p:nvSpPr>
          <p:cNvPr id="1771" name="Google Shape;1771;p49"/>
          <p:cNvSpPr txBox="1"/>
          <p:nvPr/>
        </p:nvSpPr>
        <p:spPr>
          <a:xfrm>
            <a:off x="7874136" y="3471276"/>
            <a:ext cx="1554899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powerful forces that can propel, or if lacking, will cripple rapid, disruptive change </a:t>
            </a:r>
            <a:endParaRPr/>
          </a:p>
        </p:txBody>
      </p:sp>
      <p:sp>
        <p:nvSpPr>
          <p:cNvPr id="1772" name="Google Shape;1772;p49"/>
          <p:cNvSpPr txBox="1"/>
          <p:nvPr/>
        </p:nvSpPr>
        <p:spPr>
          <a:xfrm>
            <a:off x="9620907" y="3230892"/>
            <a:ext cx="1554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HR Opportunity</a:t>
            </a:r>
            <a:endParaRPr/>
          </a:p>
        </p:txBody>
      </p:sp>
      <p:sp>
        <p:nvSpPr>
          <p:cNvPr id="1773" name="Google Shape;1773;p49"/>
          <p:cNvSpPr txBox="1"/>
          <p:nvPr/>
        </p:nvSpPr>
        <p:spPr>
          <a:xfrm>
            <a:off x="9637029" y="4079166"/>
            <a:ext cx="155489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HR can elevate and extend its influence on business outcomes to deliver on this strategic agenda</a:t>
            </a:r>
            <a:endParaRPr/>
          </a:p>
        </p:txBody>
      </p:sp>
      <p:sp>
        <p:nvSpPr>
          <p:cNvPr id="1774" name="Google Shape;1774;p49"/>
          <p:cNvSpPr txBox="1"/>
          <p:nvPr/>
        </p:nvSpPr>
        <p:spPr>
          <a:xfrm>
            <a:off x="1011006" y="6422317"/>
            <a:ext cx="705661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0" i="1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Source: Development Dimensions International, The Conference Board, EYGM Limited, 2018</a:t>
            </a:r>
            <a:endParaRPr/>
          </a:p>
        </p:txBody>
      </p:sp>
      <p:sp>
        <p:nvSpPr>
          <p:cNvPr id="1775" name="Google Shape;1775;p49"/>
          <p:cNvSpPr/>
          <p:nvPr/>
        </p:nvSpPr>
        <p:spPr>
          <a:xfrm>
            <a:off x="10222469" y="1348747"/>
            <a:ext cx="1263191" cy="33005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ตัวอย่าง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t/>
            </a:r>
            <a:endParaRPr/>
          </a:p>
        </p:txBody>
      </p:sp>
      <p:pic>
        <p:nvPicPr>
          <p:cNvPr descr="A picture containing drawing&#10;&#10;Description automatically generated" id="336" name="Google Shape;3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0" name="Google Shape;1780;p50"/>
          <p:cNvCxnSpPr/>
          <p:nvPr/>
        </p:nvCxnSpPr>
        <p:spPr>
          <a:xfrm>
            <a:off x="381000" y="2091524"/>
            <a:ext cx="114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781" name="Google Shape;1781;p50"/>
          <p:cNvSpPr txBox="1"/>
          <p:nvPr/>
        </p:nvSpPr>
        <p:spPr>
          <a:xfrm>
            <a:off x="7527896" y="1892770"/>
            <a:ext cx="6575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120 วัน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82" name="Google Shape;1782;p50"/>
          <p:cNvSpPr txBox="1"/>
          <p:nvPr/>
        </p:nvSpPr>
        <p:spPr>
          <a:xfrm>
            <a:off x="3748257" y="1891469"/>
            <a:ext cx="57419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60 วัน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83" name="Google Shape;1783;p50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/>
              <a:t>ในโครงการนี้ ที่ปรึกษาได้แบ่งการดำเนินโครงการออกเป็น 3 แผนงาน รวมทั้งหมด 9 กิจกรรม โดยมีรายละเอียดและความเชื่อมโยงกันของแต่ละแผนงาน</a:t>
            </a:r>
            <a:endParaRPr/>
          </a:p>
        </p:txBody>
      </p:sp>
      <p:sp>
        <p:nvSpPr>
          <p:cNvPr id="1784" name="Google Shape;1784;p50"/>
          <p:cNvSpPr/>
          <p:nvPr/>
        </p:nvSpPr>
        <p:spPr>
          <a:xfrm>
            <a:off x="381000" y="1201307"/>
            <a:ext cx="3791513" cy="756836"/>
          </a:xfrm>
          <a:prstGeom prst="homePlate">
            <a:avLst>
              <a:gd fmla="val 2341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1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การวิเคราะห์ข้อมูลที่เกี่ยวข้องกับองค์กร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(Organization Diagnostic)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85" name="Google Shape;1785;p50"/>
          <p:cNvSpPr txBox="1"/>
          <p:nvPr/>
        </p:nvSpPr>
        <p:spPr>
          <a:xfrm>
            <a:off x="10952736" y="1891469"/>
            <a:ext cx="6575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180 วัน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86" name="Google Shape;1786;p50"/>
          <p:cNvSpPr/>
          <p:nvPr/>
        </p:nvSpPr>
        <p:spPr>
          <a:xfrm>
            <a:off x="381000" y="5207809"/>
            <a:ext cx="3646267" cy="46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3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ประชุมระดมความคิดเห็นผู้มีส่วนได้เสีย 1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87" name="Google Shape;1787;p50"/>
          <p:cNvSpPr/>
          <p:nvPr/>
        </p:nvSpPr>
        <p:spPr>
          <a:xfrm>
            <a:off x="4029356" y="1201307"/>
            <a:ext cx="3962400" cy="756836"/>
          </a:xfrm>
          <a:prstGeom prst="chevron">
            <a:avLst>
              <a:gd fmla="val 23412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2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การออกแบบโครงสร้างองค์กรของ ธ.ก.ส.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(BAAC Organization Design)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88" name="Google Shape;1788;p50"/>
          <p:cNvSpPr/>
          <p:nvPr/>
        </p:nvSpPr>
        <p:spPr>
          <a:xfrm>
            <a:off x="7848600" y="1201307"/>
            <a:ext cx="3962400" cy="756836"/>
          </a:xfrm>
          <a:prstGeom prst="chevron">
            <a:avLst>
              <a:gd fmla="val 2175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3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การออกแบบแนวทางการปฏิบัติเบื้องต้น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(Implementation Roadmap)</a:t>
            </a:r>
            <a:endParaRPr/>
          </a:p>
        </p:txBody>
      </p:sp>
      <p:sp>
        <p:nvSpPr>
          <p:cNvPr id="1789" name="Google Shape;1789;p50"/>
          <p:cNvSpPr/>
          <p:nvPr/>
        </p:nvSpPr>
        <p:spPr>
          <a:xfrm>
            <a:off x="381000" y="2227115"/>
            <a:ext cx="3646267" cy="1287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1 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ศึกษาและวิเคราะห์ข้อมูลปัจจัยภายใน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วิสัยทัศน์ พันธกิจ เป้าหมายการดำเนินงาน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ระเบียบ ข้อบังคับ พระราชบัญญัติ ธ.ก.ส.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ยุทธศาสตร์การดำเนินงานขององค์กร ระยะ 5 ปี</a:t>
            </a:r>
            <a:endParaRPr/>
          </a:p>
        </p:txBody>
      </p:sp>
      <p:sp>
        <p:nvSpPr>
          <p:cNvPr id="1790" name="Google Shape;1790;p50"/>
          <p:cNvSpPr/>
          <p:nvPr/>
        </p:nvSpPr>
        <p:spPr>
          <a:xfrm>
            <a:off x="381000" y="3717353"/>
            <a:ext cx="3646267" cy="12873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2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ศึกษาและวิเคราะห์ข้อมูลปัจจัยภายนอก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สภาพการแข่งขันธุรกิจ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การเปลี่ยนแปลงด้านเศรษฐกิจและเทคโนโลยี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กฎระเบียบและนโยบายภาครัฐ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โครงสร้างองค์กรในประเทศและต่างประเทศ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791" name="Google Shape;1791;p50"/>
          <p:cNvCxnSpPr>
            <a:stCxn id="1789" idx="2"/>
            <a:endCxn id="1790" idx="0"/>
          </p:cNvCxnSpPr>
          <p:nvPr/>
        </p:nvCxnSpPr>
        <p:spPr>
          <a:xfrm>
            <a:off x="2204134" y="3514265"/>
            <a:ext cx="0" cy="20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92" name="Google Shape;1792;p50"/>
          <p:cNvCxnSpPr>
            <a:stCxn id="1790" idx="2"/>
            <a:endCxn id="1786" idx="0"/>
          </p:cNvCxnSpPr>
          <p:nvPr/>
        </p:nvCxnSpPr>
        <p:spPr>
          <a:xfrm>
            <a:off x="2204134" y="5004721"/>
            <a:ext cx="0" cy="20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3" name="Google Shape;1793;p50"/>
          <p:cNvSpPr/>
          <p:nvPr/>
        </p:nvSpPr>
        <p:spPr>
          <a:xfrm>
            <a:off x="4172513" y="2224907"/>
            <a:ext cx="3646267" cy="9875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4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ศึกษาและวิเคราะห์โครงสร้างองค์กรปัจจุบัน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ศึกษาโครงสร้างองค์กรปัจจุบัน/ห่วงโซ่มูลค่า/รูปแบบการดำเนินงาน รวมถึงกำหนดรูปแบบบริหารจัดการ </a:t>
            </a:r>
            <a:endParaRPr/>
          </a:p>
        </p:txBody>
      </p:sp>
      <p:sp>
        <p:nvSpPr>
          <p:cNvPr id="1794" name="Google Shape;1794;p50"/>
          <p:cNvSpPr/>
          <p:nvPr/>
        </p:nvSpPr>
        <p:spPr>
          <a:xfrm>
            <a:off x="4172512" y="4662896"/>
            <a:ext cx="3646267" cy="9875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6 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ออกแบบโครงสร้างองค์กรของ ธ.ก.ส.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รูปแบบโครงสร้างบริหาร/ บทบาทหน้าที่ส่วนงาน/ลักษณะงาน/สมรรถนะแต่ละตำแหน่ง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795" name="Google Shape;1795;p50"/>
          <p:cNvCxnSpPr>
            <a:stCxn id="1796" idx="2"/>
            <a:endCxn id="1794" idx="0"/>
          </p:cNvCxnSpPr>
          <p:nvPr/>
        </p:nvCxnSpPr>
        <p:spPr>
          <a:xfrm>
            <a:off x="5995644" y="4431454"/>
            <a:ext cx="0" cy="23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7" name="Google Shape;1797;p50"/>
          <p:cNvSpPr/>
          <p:nvPr/>
        </p:nvSpPr>
        <p:spPr>
          <a:xfrm>
            <a:off x="7964026" y="2211439"/>
            <a:ext cx="3646267" cy="13028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7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วางแผนแนวทางการปฏิบัติงานเบื้องต้น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การเปลี่ยนแปลงสำคัญและผลกระทบ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วางแผนการดำเนินงานเพื่อนำไปปฏิบัติจริง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รายละเอียดกิจกรรรม/ระยะเวลา/ผู้รับผิดชอบ</a:t>
            </a:r>
            <a:endParaRPr/>
          </a:p>
        </p:txBody>
      </p:sp>
      <p:sp>
        <p:nvSpPr>
          <p:cNvPr id="1798" name="Google Shape;1798;p50"/>
          <p:cNvSpPr/>
          <p:nvPr/>
        </p:nvSpPr>
        <p:spPr>
          <a:xfrm>
            <a:off x="7964026" y="4378169"/>
            <a:ext cx="3646267" cy="13028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9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การประเมินสมรรถนะและจัดอบรมเชิงปฏิบัติการ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การประเมินระดับสมรรนถะของบุคลากร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อบรมกระบวนการคิดและความเป็นผู้นำทางดิจิทัล</a:t>
            </a:r>
            <a:endParaRPr/>
          </a:p>
        </p:txBody>
      </p:sp>
      <p:cxnSp>
        <p:nvCxnSpPr>
          <p:cNvPr id="1799" name="Google Shape;1799;p50"/>
          <p:cNvCxnSpPr>
            <a:stCxn id="1797" idx="2"/>
            <a:endCxn id="1800" idx="0"/>
          </p:cNvCxnSpPr>
          <p:nvPr/>
        </p:nvCxnSpPr>
        <p:spPr>
          <a:xfrm>
            <a:off x="9787159" y="3514262"/>
            <a:ext cx="0" cy="19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01" name="Google Shape;1801;p50"/>
          <p:cNvSpPr/>
          <p:nvPr/>
        </p:nvSpPr>
        <p:spPr>
          <a:xfrm>
            <a:off x="3876675" y="7070675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สมรรถนะของแต่ละตำแหน่ง (Competency)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รายละเอียดปริมาณงาน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รายละเอียดอัตรากำลังงาน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ความเชื่อมโยงของกระบวนการ/งานภายใน</a:t>
            </a:r>
            <a:endParaRPr/>
          </a:p>
        </p:txBody>
      </p:sp>
      <p:sp>
        <p:nvSpPr>
          <p:cNvPr id="1796" name="Google Shape;1796;p50"/>
          <p:cNvSpPr/>
          <p:nvPr/>
        </p:nvSpPr>
        <p:spPr>
          <a:xfrm>
            <a:off x="4172510" y="3443902"/>
            <a:ext cx="3646267" cy="9875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5 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แนวทางการปรับปรุงโครงสร้างองค์กร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แนวทางการปรับปรุงโครงสร้างองค์กร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นำเสนอต่อคณะกรรมฝ่ายจัดการของ ธ.ก.ส.</a:t>
            </a:r>
            <a:endParaRPr/>
          </a:p>
        </p:txBody>
      </p:sp>
      <p:cxnSp>
        <p:nvCxnSpPr>
          <p:cNvPr id="1802" name="Google Shape;1802;p50"/>
          <p:cNvCxnSpPr>
            <a:stCxn id="1793" idx="2"/>
            <a:endCxn id="1796" idx="0"/>
          </p:cNvCxnSpPr>
          <p:nvPr/>
        </p:nvCxnSpPr>
        <p:spPr>
          <a:xfrm>
            <a:off x="5995646" y="3212459"/>
            <a:ext cx="0" cy="23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00" name="Google Shape;1800;p50"/>
          <p:cNvSpPr/>
          <p:nvPr/>
        </p:nvSpPr>
        <p:spPr>
          <a:xfrm>
            <a:off x="7964026" y="3712216"/>
            <a:ext cx="3646267" cy="46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 8</a:t>
            </a: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ประชุมคณะกรรมการฝ่ายจัดการและสรุปผล</a:t>
            </a:r>
            <a:endParaRPr/>
          </a:p>
        </p:txBody>
      </p:sp>
      <p:cxnSp>
        <p:nvCxnSpPr>
          <p:cNvPr id="1803" name="Google Shape;1803;p50"/>
          <p:cNvCxnSpPr>
            <a:stCxn id="1800" idx="2"/>
            <a:endCxn id="1798" idx="0"/>
          </p:cNvCxnSpPr>
          <p:nvPr/>
        </p:nvCxnSpPr>
        <p:spPr>
          <a:xfrm>
            <a:off x="9787159" y="4180216"/>
            <a:ext cx="0" cy="19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04" name="Google Shape;1804;p50"/>
          <p:cNvSpPr txBox="1"/>
          <p:nvPr/>
        </p:nvSpPr>
        <p:spPr>
          <a:xfrm>
            <a:off x="1433080" y="5704306"/>
            <a:ext cx="15327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D1: รายงานเบื้องต้น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(Inception Report)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05" name="Google Shape;1805;p50"/>
          <p:cNvSpPr txBox="1"/>
          <p:nvPr/>
        </p:nvSpPr>
        <p:spPr>
          <a:xfrm>
            <a:off x="5079238" y="5704306"/>
            <a:ext cx="18485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D2: รายงานความก้าวหน้า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(Progress Report)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06" name="Google Shape;1806;p50"/>
          <p:cNvSpPr txBox="1"/>
          <p:nvPr/>
        </p:nvSpPr>
        <p:spPr>
          <a:xfrm>
            <a:off x="8982285" y="5704305"/>
            <a:ext cx="16097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D3: รายงานขั้นสุดท้าย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(Final Report)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A close up of a logo&#10;&#10;Description automatically generated" id="1807" name="Google Shape;180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251" y="5844062"/>
            <a:ext cx="366818" cy="3668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808" name="Google Shape;180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2420" y="5844062"/>
            <a:ext cx="366818" cy="3668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809" name="Google Shape;180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5467" y="5844062"/>
            <a:ext cx="366818" cy="366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1240" y="5273518"/>
            <a:ext cx="778293" cy="5438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51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/>
              <a:t>แผนงานที่ 1 ที่ปรึกษาศึกษาและวิเคราะห์ข้อมูลปัจจัยภายในและภายนอก รวมถึงรับฟังข้อเสนอแนะและความคิดเห็นจากผู้บริหาร หัวหน้าส่วนงาน และตัวแทนพนักงาน เพื่อเป็นข้อมูลพื้นฐานสำหรับการทบทวนโครงสร้างองค์การ ธ.ก.ส.</a:t>
            </a:r>
            <a:endParaRPr/>
          </a:p>
        </p:txBody>
      </p:sp>
      <p:sp>
        <p:nvSpPr>
          <p:cNvPr id="1816" name="Google Shape;1816;p51"/>
          <p:cNvSpPr/>
          <p:nvPr/>
        </p:nvSpPr>
        <p:spPr>
          <a:xfrm>
            <a:off x="401854" y="1653721"/>
            <a:ext cx="3809957" cy="863307"/>
          </a:xfrm>
          <a:prstGeom prst="homePlate">
            <a:avLst>
              <a:gd fmla="val 20914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1: ศึกษาและวิเคราะห์ข้อมูล</a:t>
            </a:r>
            <a:b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ปัจจัยภายในองค์กร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17" name="Google Shape;1817;p51"/>
          <p:cNvSpPr/>
          <p:nvPr/>
        </p:nvSpPr>
        <p:spPr>
          <a:xfrm>
            <a:off x="381000" y="1152576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1 การวิเคราะห์ข้อมูลที่เกี่ยวข้องกับองค์กร</a:t>
            </a:r>
            <a:endParaRPr b="1" i="0" sz="24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18" name="Google Shape;1818;p51"/>
          <p:cNvSpPr/>
          <p:nvPr/>
        </p:nvSpPr>
        <p:spPr>
          <a:xfrm>
            <a:off x="4105001" y="1653722"/>
            <a:ext cx="3896705" cy="863306"/>
          </a:xfrm>
          <a:prstGeom prst="chevron">
            <a:avLst>
              <a:gd fmla="val 2091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2: ศึกษาและวิเคราะห์ข้อมูล</a:t>
            </a:r>
            <a:b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ปัจจัยภายนอกองค์กร</a:t>
            </a:r>
            <a:endParaRPr b="1" i="0" sz="20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19" name="Google Shape;1819;p51"/>
          <p:cNvSpPr/>
          <p:nvPr/>
        </p:nvSpPr>
        <p:spPr>
          <a:xfrm>
            <a:off x="7894895" y="1653721"/>
            <a:ext cx="3898272" cy="863306"/>
          </a:xfrm>
          <a:prstGeom prst="chevron">
            <a:avLst>
              <a:gd fmla="val 2091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3: จัดประชุมระดมความคิดเห็น</a:t>
            </a:r>
            <a:b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ผู้มีส่วนได้เสียของ ธ.ก.ส. ครั้งที่ 1</a:t>
            </a:r>
            <a:endParaRPr/>
          </a:p>
        </p:txBody>
      </p:sp>
      <p:pic>
        <p:nvPicPr>
          <p:cNvPr id="1820" name="Google Shape;182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552" y="4759155"/>
            <a:ext cx="2018969" cy="1135670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51"/>
          <p:cNvSpPr txBox="1"/>
          <p:nvPr/>
        </p:nvSpPr>
        <p:spPr>
          <a:xfrm>
            <a:off x="401854" y="2635049"/>
            <a:ext cx="3614669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ศึกษารายละเอียดปัจจัยแวดล้อมภายในองค์กร ธ.ก.ส. เพื่อเป็นข้อมูลพื้นฐานในการปรับปรุงโครงสร้างองค์กร โดยครอบคลุมดังนี้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วิสัยทัศน์ พันธกิจ เป้าหมายการดำเนินงาน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ระเบียบ ข้อบังคับ พระราชบัญญัติ ธ.ก.ส.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ยุทธศาสตร์การดำเนินงานขององค์กร ระยะ 5 ปี (พ.ศ. 2560 – 2564)</a:t>
            </a:r>
            <a:endParaRPr/>
          </a:p>
        </p:txBody>
      </p:sp>
      <p:sp>
        <p:nvSpPr>
          <p:cNvPr id="1822" name="Google Shape;1822;p51"/>
          <p:cNvSpPr txBox="1"/>
          <p:nvPr/>
        </p:nvSpPr>
        <p:spPr>
          <a:xfrm>
            <a:off x="4479614" y="2632813"/>
            <a:ext cx="361466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สภาพการแข่งขันทางธุรกิจ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การเปลี่ยนแปลงด้านเศรษฐกิจและสังคม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กฎระเบียบ/นโยบายภาครัฐที่เกี่ยวข้องในการกำหนดทิศทางดำเนินงานขององค์กร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โครงสร้างองค์กรของสถาบันทางการเงินที่มีแนวทางการปฏิบัติที่ดี</a:t>
            </a:r>
            <a:endParaRPr/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ประเทศไทย เช่น ธนาคารออมสิน ธนาคารกรุงไทย ธนาคารไทยพาณิชย์ ธนาคารกสิกร เป็นต้น</a:t>
            </a:r>
            <a:endParaRPr/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ต่างประเทศ เช่น Agricultural Bank of China (China) AGRIBANK (Vietnam) เป็นต้น </a:t>
            </a:r>
            <a:endParaRPr/>
          </a:p>
        </p:txBody>
      </p:sp>
      <p:sp>
        <p:nvSpPr>
          <p:cNvPr id="1823" name="Google Shape;1823;p51"/>
          <p:cNvSpPr txBox="1"/>
          <p:nvPr/>
        </p:nvSpPr>
        <p:spPr>
          <a:xfrm>
            <a:off x="8036696" y="2635048"/>
            <a:ext cx="361466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การจัดประชุมระดมความคิดเห็นไม่น้อยกว่า 2 ครั้ง เพื่อรับฟังข้อเสนอแนะในการปรับปรุงโครงสร้างองค์กร ดังนี้</a:t>
            </a:r>
            <a:endParaRPr/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ผู้บริหารระดับสูง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อย่างน้อย 5 ท่าน จำนวน 1 ครั้ง</a:t>
            </a:r>
            <a:endParaRPr/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หัวหน้าส่วนงานและตัวแทนบุคลากรหลัก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อย่างน้อย 15 ท่าน จำนวน 1 ครั้ง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สรุปผลจากการประชุมเพื่อเป็นแนวทางในการปรับปรุงโครงสร้างองค์กรของ ธ.ก.ส.</a:t>
            </a:r>
            <a:endParaRPr/>
          </a:p>
        </p:txBody>
      </p:sp>
      <p:pic>
        <p:nvPicPr>
          <p:cNvPr id="1824" name="Google Shape;182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5175" y="5354798"/>
            <a:ext cx="778293" cy="5438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โครงสร้างองค์กร" id="1825" name="Google Shape;1825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1240" y="4361699"/>
            <a:ext cx="783273" cy="547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5175" y="4485499"/>
            <a:ext cx="783273" cy="547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room&#10;&#10;Description automatically generated" id="1827" name="Google Shape;1827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8536" y="3578473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828" name="Google Shape;1828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51373" y="4507959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Tick1" id="1829" name="Google Shape;1829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91036" y="4103325"/>
            <a:ext cx="240707" cy="2407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Tick1" id="1830" name="Google Shape;1830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91036" y="5032811"/>
            <a:ext cx="240707" cy="24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52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/>
              <a:t>แผนงานที่ 3 วางแผนแนวทางปฏิบัติการเบื้องต้น (Implementation Roadmap) และการจัดทำอบรมเชิงปฏิบัติการสำหรับผู้บริหารระดับสูง เพื่อสามารถนำโครงสร้างองค์การ ธ.ก.ส. ไปปฏิบัติใช้จริง </a:t>
            </a:r>
            <a:endParaRPr/>
          </a:p>
        </p:txBody>
      </p:sp>
      <p:sp>
        <p:nvSpPr>
          <p:cNvPr id="1836" name="Google Shape;1836;p52"/>
          <p:cNvSpPr/>
          <p:nvPr/>
        </p:nvSpPr>
        <p:spPr>
          <a:xfrm>
            <a:off x="381000" y="1152576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sng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แผนงานที่ 3 การออกแบบแนวทางการปฏิบัติเบื้องต้น  </a:t>
            </a:r>
            <a:endParaRPr b="1" i="0" sz="2400" u="sng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37" name="Google Shape;1837;p52"/>
          <p:cNvSpPr/>
          <p:nvPr/>
        </p:nvSpPr>
        <p:spPr>
          <a:xfrm>
            <a:off x="1499356" y="1614240"/>
            <a:ext cx="4469236" cy="2292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ศึกษาเปรียบเทียบผลกระทบและแผนการดำเนินงานที่เกิดจากการปรับปรุงโครงสร้างองค์กร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วางแผนการดำเนินการตามโครงสร้างองค์กร ธ.ก.ส. (ฉบับปรับปรุงใหม่) โดยมีรายละเอียดอย่างน้อย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แผนงาน/โครงการหลัก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กิจกรรม/แนวทางการดำเนินงาน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ระยะเวลาการดำเนินงาน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⮚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ตัวชี้วัด</a:t>
            </a:r>
            <a:endParaRPr/>
          </a:p>
        </p:txBody>
      </p:sp>
      <p:sp>
        <p:nvSpPr>
          <p:cNvPr id="1838" name="Google Shape;1838;p52"/>
          <p:cNvSpPr/>
          <p:nvPr/>
        </p:nvSpPr>
        <p:spPr>
          <a:xfrm>
            <a:off x="1508881" y="3997994"/>
            <a:ext cx="4469236" cy="2292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นำเสนอแนวทางปฏิบัติเบื้องต้น (Implementation Roadmap) ให้กับผู้มีส่วนได้เสียของ ธ.ก.ส.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รับฟังความคิดเห็นและข้อเสนอแนะเพิ่มเติมสำหรับการกำหนดแนวทางปฏิบัติเบื้องต้นที่เหมาะสม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สรุปผลแนวทางปฏิบัติเบื้องต้นฉบับสมบูรณ์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39" name="Google Shape;1839;p52"/>
          <p:cNvSpPr/>
          <p:nvPr/>
        </p:nvSpPr>
        <p:spPr>
          <a:xfrm>
            <a:off x="7341764" y="1614239"/>
            <a:ext cx="4469236" cy="4676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การจัดอบรมเชิงปฏิบัติการในรูปแบบโครงการนำร่อง (Initiative) </a:t>
            </a: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สำหรับบุคลากร ธ.ก.ส. ให้สามารถปฏิบัติงานสอดคล้องกับรูปแบบการดำเนินงานภายใต้โครงสร้างองค์กร (ฉบับปรับปรุงใหม่) ประกอบด้วย 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40" name="Google Shape;1840;p52"/>
          <p:cNvSpPr/>
          <p:nvPr/>
        </p:nvSpPr>
        <p:spPr>
          <a:xfrm>
            <a:off x="380999" y="1614239"/>
            <a:ext cx="1137407" cy="2292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4: วางแผนแนวทางปฏิบัติการเบื้องต้น </a:t>
            </a:r>
            <a:endParaRPr/>
          </a:p>
        </p:txBody>
      </p:sp>
      <p:sp>
        <p:nvSpPr>
          <p:cNvPr id="1841" name="Google Shape;1841;p52"/>
          <p:cNvSpPr/>
          <p:nvPr/>
        </p:nvSpPr>
        <p:spPr>
          <a:xfrm>
            <a:off x="371474" y="3997992"/>
            <a:ext cx="1137407" cy="2292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5: ประชุมระดมความคิดเห็นและสรุปผล</a:t>
            </a:r>
            <a:endParaRPr/>
          </a:p>
        </p:txBody>
      </p:sp>
      <p:sp>
        <p:nvSpPr>
          <p:cNvPr id="1842" name="Google Shape;1842;p52"/>
          <p:cNvSpPr/>
          <p:nvPr/>
        </p:nvSpPr>
        <p:spPr>
          <a:xfrm>
            <a:off x="6204357" y="1614239"/>
            <a:ext cx="1137407" cy="46767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rabun"/>
              <a:buNone/>
            </a:pPr>
            <a:r>
              <a:rPr b="1" i="0" lang="th-TH" sz="20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 6: การประเมินสมรรถนะและจัดอบรมเชิงปฏิบัติการ</a:t>
            </a:r>
            <a:endParaRPr/>
          </a:p>
        </p:txBody>
      </p:sp>
      <p:pic>
        <p:nvPicPr>
          <p:cNvPr id="1843" name="Google Shape;18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737" y="2760738"/>
            <a:ext cx="1537469" cy="86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4 people, people sitting, table, screen and indoor" id="1844" name="Google Shape;1844;p52"/>
          <p:cNvPicPr preferRelativeResize="0"/>
          <p:nvPr/>
        </p:nvPicPr>
        <p:blipFill rotWithShape="1">
          <a:blip r:embed="rId4">
            <a:alphaModFix/>
          </a:blip>
          <a:srcRect b="6607" l="0" r="0" t="0"/>
          <a:stretch/>
        </p:blipFill>
        <p:spPr>
          <a:xfrm>
            <a:off x="9997686" y="3256686"/>
            <a:ext cx="1232068" cy="76424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Image may contain: 2 people, people sitting, table and indoor" id="1845" name="Google Shape;184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45140" y="3404453"/>
            <a:ext cx="1232066" cy="76789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A close up of a logo&#10;&#10;Description automatically generated" id="1846" name="Google Shape;1846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2674" y="5562964"/>
            <a:ext cx="570146" cy="570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847" name="Google Shape;1847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5519" y="5577796"/>
            <a:ext cx="519812" cy="51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01332" y="5562964"/>
            <a:ext cx="570146" cy="570146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52"/>
          <p:cNvSpPr txBox="1"/>
          <p:nvPr/>
        </p:nvSpPr>
        <p:spPr>
          <a:xfrm>
            <a:off x="7506328" y="4172345"/>
            <a:ext cx="206131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ประเมินสมรรถนะบุคลากรในรูปแบบออนไลน์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พื่อเข้าใจสถานะปัจจุบันของบุคลากรภายในองค์กรและแนวทางในการเตรียมความพร้อมในการปฏิบัติงานภายใต้โครงสร้างองค์กรใหม่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850" name="Google Shape;1850;p52"/>
          <p:cNvPicPr preferRelativeResize="0"/>
          <p:nvPr/>
        </p:nvPicPr>
        <p:blipFill rotWithShape="1">
          <a:blip r:embed="rId9">
            <a:alphaModFix/>
          </a:blip>
          <a:srcRect b="29244" l="0" r="58509" t="6276"/>
          <a:stretch/>
        </p:blipFill>
        <p:spPr>
          <a:xfrm>
            <a:off x="7862522" y="3250805"/>
            <a:ext cx="1384231" cy="70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52"/>
          <p:cNvPicPr preferRelativeResize="0"/>
          <p:nvPr/>
        </p:nvPicPr>
        <p:blipFill rotWithShape="1">
          <a:blip r:embed="rId10">
            <a:alphaModFix/>
          </a:blip>
          <a:srcRect b="29011" l="0" r="58509" t="6507"/>
          <a:stretch/>
        </p:blipFill>
        <p:spPr>
          <a:xfrm>
            <a:off x="8013295" y="3429000"/>
            <a:ext cx="1384231" cy="70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52"/>
          <p:cNvPicPr preferRelativeResize="0"/>
          <p:nvPr/>
        </p:nvPicPr>
        <p:blipFill rotWithShape="1">
          <a:blip r:embed="rId11">
            <a:alphaModFix/>
          </a:blip>
          <a:srcRect b="0" l="16268" r="16944" t="0"/>
          <a:stretch/>
        </p:blipFill>
        <p:spPr>
          <a:xfrm>
            <a:off x="8798365" y="3622725"/>
            <a:ext cx="482173" cy="37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52"/>
          <p:cNvSpPr/>
          <p:nvPr/>
        </p:nvSpPr>
        <p:spPr>
          <a:xfrm>
            <a:off x="7506328" y="2814870"/>
            <a:ext cx="2151672" cy="343189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ประเมินสมรรถนะบุคลากร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54" name="Google Shape;1854;p52"/>
          <p:cNvSpPr/>
          <p:nvPr/>
        </p:nvSpPr>
        <p:spPr>
          <a:xfrm>
            <a:off x="9567646" y="2814870"/>
            <a:ext cx="2151672" cy="343189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อบรมเชิงปฏิบัติการ</a:t>
            </a:r>
            <a:endParaRPr b="1" i="0" sz="18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55" name="Google Shape;1855;p52"/>
          <p:cNvSpPr txBox="1"/>
          <p:nvPr/>
        </p:nvSpPr>
        <p:spPr>
          <a:xfrm>
            <a:off x="9612823" y="4174635"/>
            <a:ext cx="206131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อบรมเชิงปฏิบัติการสำหรับบุคลากร ธ.ก.ส.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การเตรียมความพร้อมกระบวนการความคิดดิจิทัล (Digital Mindset) สำหรับผู้บริหารระดับสูงและฝ่ายจัดการ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53"/>
          <p:cNvSpPr txBox="1"/>
          <p:nvPr>
            <p:ph type="title"/>
          </p:nvPr>
        </p:nvSpPr>
        <p:spPr>
          <a:xfrm>
            <a:off x="266700" y="186766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 sz="2800">
                <a:latin typeface="Sarabun"/>
                <a:ea typeface="Sarabun"/>
                <a:cs typeface="Sarabun"/>
                <a:sym typeface="Sarabun"/>
              </a:rPr>
              <a:t>Module ฟังก์ชั่นการทำงานของระบบ LRS ที่เกี่ยวเนื่องกับกระบวนการปรับโครงสร้างหนี้และกระบวนการขายทรัพย์</a:t>
            </a:r>
            <a:br>
              <a:rPr lang="th-TH" sz="2800">
                <a:latin typeface="Sarabun"/>
                <a:ea typeface="Sarabun"/>
                <a:cs typeface="Sarabun"/>
                <a:sym typeface="Sarabun"/>
              </a:rPr>
            </a:br>
            <a:r>
              <a:rPr lang="th-TH" sz="2800">
                <a:latin typeface="Sarabun"/>
                <a:ea typeface="Sarabun"/>
                <a:cs typeface="Sarabun"/>
                <a:sym typeface="Sarabun"/>
              </a:rPr>
              <a:t>ของ บสส.</a:t>
            </a:r>
            <a:endParaRPr/>
          </a:p>
        </p:txBody>
      </p:sp>
      <p:cxnSp>
        <p:nvCxnSpPr>
          <p:cNvPr id="1862" name="Google Shape;1862;p53"/>
          <p:cNvCxnSpPr/>
          <p:nvPr/>
        </p:nvCxnSpPr>
        <p:spPr>
          <a:xfrm rot="10800000">
            <a:off x="2256554" y="1559467"/>
            <a:ext cx="0" cy="4767846"/>
          </a:xfrm>
          <a:prstGeom prst="straightConnector1">
            <a:avLst/>
          </a:prstGeom>
          <a:noFill/>
          <a:ln cap="flat" cmpd="sng" w="9525">
            <a:solidFill>
              <a:srgbClr val="AAAAAA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863" name="Google Shape;1863;p53"/>
          <p:cNvSpPr/>
          <p:nvPr/>
        </p:nvSpPr>
        <p:spPr>
          <a:xfrm>
            <a:off x="428383" y="1570100"/>
            <a:ext cx="1675521" cy="2456554"/>
          </a:xfrm>
          <a:prstGeom prst="rect">
            <a:avLst/>
          </a:prstGeom>
          <a:solidFill>
            <a:srgbClr val="0B27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กระบวนการ</a:t>
            </a:r>
            <a:endParaRPr b="1" i="0" sz="24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ปรับโครงสร้างหนี้</a:t>
            </a:r>
            <a:endParaRPr b="1" i="0" sz="24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NPL</a:t>
            </a:r>
            <a:endParaRPr/>
          </a:p>
        </p:txBody>
      </p:sp>
      <p:sp>
        <p:nvSpPr>
          <p:cNvPr id="1864" name="Google Shape;1864;p53"/>
          <p:cNvSpPr/>
          <p:nvPr/>
        </p:nvSpPr>
        <p:spPr>
          <a:xfrm>
            <a:off x="3208852" y="1570101"/>
            <a:ext cx="1274372" cy="705281"/>
          </a:xfrm>
          <a:prstGeom prst="rect">
            <a:avLst/>
          </a:prstGeom>
          <a:solidFill>
            <a:srgbClr val="0B27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Asset Based Management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(ABM)</a:t>
            </a:r>
            <a:endParaRPr/>
          </a:p>
        </p:txBody>
      </p:sp>
      <p:sp>
        <p:nvSpPr>
          <p:cNvPr id="1865" name="Google Shape;1865;p53"/>
          <p:cNvSpPr/>
          <p:nvPr/>
        </p:nvSpPr>
        <p:spPr>
          <a:xfrm>
            <a:off x="3208852" y="2329839"/>
            <a:ext cx="1274372" cy="705281"/>
          </a:xfrm>
          <a:prstGeom prst="rect">
            <a:avLst/>
          </a:prstGeom>
          <a:solidFill>
            <a:srgbClr val="0B27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Portfolio Management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(PFM)</a:t>
            </a:r>
            <a:endParaRPr/>
          </a:p>
        </p:txBody>
      </p:sp>
      <p:sp>
        <p:nvSpPr>
          <p:cNvPr id="1866" name="Google Shape;1866;p53"/>
          <p:cNvSpPr/>
          <p:nvPr/>
        </p:nvSpPr>
        <p:spPr>
          <a:xfrm>
            <a:off x="3208853" y="3087610"/>
            <a:ext cx="1274370" cy="931159"/>
          </a:xfrm>
          <a:prstGeom prst="rect">
            <a:avLst/>
          </a:prstGeom>
          <a:solidFill>
            <a:srgbClr val="0B27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Electronic Document Management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(EDM)</a:t>
            </a:r>
            <a:endParaRPr/>
          </a:p>
        </p:txBody>
      </p:sp>
      <p:sp>
        <p:nvSpPr>
          <p:cNvPr id="1867" name="Google Shape;1867;p53"/>
          <p:cNvSpPr/>
          <p:nvPr/>
        </p:nvSpPr>
        <p:spPr>
          <a:xfrm>
            <a:off x="8229552" y="2354723"/>
            <a:ext cx="1262670" cy="780002"/>
          </a:xfrm>
          <a:prstGeom prst="rect">
            <a:avLst/>
          </a:prstGeom>
          <a:solidFill>
            <a:srgbClr val="0B27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Operation Tracking System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(OTS)</a:t>
            </a:r>
            <a:endParaRPr/>
          </a:p>
        </p:txBody>
      </p:sp>
      <p:sp>
        <p:nvSpPr>
          <p:cNvPr id="1868" name="Google Shape;1868;p53"/>
          <p:cNvSpPr/>
          <p:nvPr/>
        </p:nvSpPr>
        <p:spPr>
          <a:xfrm>
            <a:off x="8223704" y="1570100"/>
            <a:ext cx="1262671" cy="705281"/>
          </a:xfrm>
          <a:prstGeom prst="rect">
            <a:avLst/>
          </a:prstGeom>
          <a:solidFill>
            <a:srgbClr val="0B27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Microsoft AX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(MS AX)</a:t>
            </a:r>
            <a:endParaRPr/>
          </a:p>
        </p:txBody>
      </p:sp>
      <p:sp>
        <p:nvSpPr>
          <p:cNvPr id="1869" name="Google Shape;1869;p53"/>
          <p:cNvSpPr/>
          <p:nvPr/>
        </p:nvSpPr>
        <p:spPr>
          <a:xfrm>
            <a:off x="2420792" y="1638406"/>
            <a:ext cx="613191" cy="593201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53"/>
          <p:cNvSpPr/>
          <p:nvPr/>
        </p:nvSpPr>
        <p:spPr>
          <a:xfrm>
            <a:off x="4482447" y="1570100"/>
            <a:ext cx="2625621" cy="705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รายงาน ABM 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53"/>
          <p:cNvSpPr/>
          <p:nvPr/>
        </p:nvSpPr>
        <p:spPr>
          <a:xfrm>
            <a:off x="4487769" y="2345485"/>
            <a:ext cx="2621694" cy="67990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รายงาน Portfolio Management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แสดงผล Portfolio ลูกหนี้</a:t>
            </a:r>
            <a:endParaRPr/>
          </a:p>
        </p:txBody>
      </p:sp>
      <p:sp>
        <p:nvSpPr>
          <p:cNvPr id="1872" name="Google Shape;1872;p53"/>
          <p:cNvSpPr/>
          <p:nvPr/>
        </p:nvSpPr>
        <p:spPr>
          <a:xfrm>
            <a:off x="4486374" y="3095496"/>
            <a:ext cx="2621694" cy="9311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ทำ DM ปรับโครงหนี้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จัดวาระประชุม / มติ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บันทึกเจรจาลูกหนี้</a:t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53"/>
          <p:cNvSpPr/>
          <p:nvPr/>
        </p:nvSpPr>
        <p:spPr>
          <a:xfrm>
            <a:off x="9486376" y="2351975"/>
            <a:ext cx="2272250" cy="7800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ออก Deal Slip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มาตรฐานสัญญา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ไถ่ถอน / ปลอดจำนอง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74" name="Google Shape;1874;p53"/>
          <p:cNvSpPr/>
          <p:nvPr/>
        </p:nvSpPr>
        <p:spPr>
          <a:xfrm>
            <a:off x="9486376" y="1570100"/>
            <a:ext cx="2248314" cy="70253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รับเงิน / ตัดชำระ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75" name="Google Shape;1875;p53"/>
          <p:cNvSpPr/>
          <p:nvPr/>
        </p:nvSpPr>
        <p:spPr>
          <a:xfrm>
            <a:off x="428383" y="4566960"/>
            <a:ext cx="1670879" cy="1696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กระบวนการ</a:t>
            </a:r>
            <a:endParaRPr b="1" i="0" sz="24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ขายทรัพย์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NPA</a:t>
            </a:r>
            <a:endParaRPr/>
          </a:p>
        </p:txBody>
      </p:sp>
      <p:sp>
        <p:nvSpPr>
          <p:cNvPr id="1876" name="Google Shape;1876;p53"/>
          <p:cNvSpPr/>
          <p:nvPr/>
        </p:nvSpPr>
        <p:spPr>
          <a:xfrm>
            <a:off x="3213397" y="4572624"/>
            <a:ext cx="1274372" cy="7052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Collection System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(CS)</a:t>
            </a:r>
            <a:endParaRPr/>
          </a:p>
        </p:txBody>
      </p:sp>
      <p:sp>
        <p:nvSpPr>
          <p:cNvPr id="1877" name="Google Shape;1877;p53"/>
          <p:cNvSpPr/>
          <p:nvPr/>
        </p:nvSpPr>
        <p:spPr>
          <a:xfrm>
            <a:off x="4483223" y="4572624"/>
            <a:ext cx="2474938" cy="93115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907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53"/>
          <p:cNvSpPr/>
          <p:nvPr/>
        </p:nvSpPr>
        <p:spPr>
          <a:xfrm>
            <a:off x="3213397" y="5332362"/>
            <a:ext cx="1264407" cy="9311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Electronic Document Management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(EDM)</a:t>
            </a:r>
            <a:endParaRPr/>
          </a:p>
        </p:txBody>
      </p:sp>
      <p:sp>
        <p:nvSpPr>
          <p:cNvPr id="1879" name="Google Shape;1879;p53"/>
          <p:cNvSpPr/>
          <p:nvPr/>
        </p:nvSpPr>
        <p:spPr>
          <a:xfrm>
            <a:off x="4477804" y="4571645"/>
            <a:ext cx="2630264" cy="70391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การประเมินราคา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การประกันภัย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80" name="Google Shape;1880;p53"/>
          <p:cNvSpPr/>
          <p:nvPr/>
        </p:nvSpPr>
        <p:spPr>
          <a:xfrm>
            <a:off x="4477803" y="5339643"/>
            <a:ext cx="2630251" cy="93115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ทะเบียนทรัพย์รอการขาย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การสำรวจทรัพย์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การบำรุงทรัพย์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81" name="Google Shape;1881;p53"/>
          <p:cNvSpPr/>
          <p:nvPr/>
        </p:nvSpPr>
        <p:spPr>
          <a:xfrm>
            <a:off x="8223704" y="4571644"/>
            <a:ext cx="1262671" cy="7052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Microsoft AX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(MS AX)</a:t>
            </a:r>
            <a:endParaRPr/>
          </a:p>
        </p:txBody>
      </p:sp>
      <p:sp>
        <p:nvSpPr>
          <p:cNvPr id="1882" name="Google Shape;1882;p53"/>
          <p:cNvSpPr/>
          <p:nvPr/>
        </p:nvSpPr>
        <p:spPr>
          <a:xfrm>
            <a:off x="9486375" y="4566960"/>
            <a:ext cx="2271101" cy="71094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การขายทรัพย์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83" name="Google Shape;1883;p53"/>
          <p:cNvSpPr/>
          <p:nvPr/>
        </p:nvSpPr>
        <p:spPr>
          <a:xfrm>
            <a:off x="8223704" y="5332362"/>
            <a:ext cx="1268518" cy="9311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Outsource Legal Office </a:t>
            </a:r>
            <a:endParaRPr b="1" i="0" sz="1600" u="none" cap="none" strike="noStrike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(OSLO)</a:t>
            </a:r>
            <a:endParaRPr/>
          </a:p>
        </p:txBody>
      </p:sp>
      <p:sp>
        <p:nvSpPr>
          <p:cNvPr id="1884" name="Google Shape;1884;p53"/>
          <p:cNvSpPr/>
          <p:nvPr/>
        </p:nvSpPr>
        <p:spPr>
          <a:xfrm>
            <a:off x="9496000" y="5341007"/>
            <a:ext cx="2271101" cy="93115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การฟ้องขับไล่</a:t>
            </a:r>
            <a:endParaRPr b="0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85" name="Google Shape;1885;p53"/>
          <p:cNvSpPr/>
          <p:nvPr/>
        </p:nvSpPr>
        <p:spPr>
          <a:xfrm>
            <a:off x="2420792" y="2388105"/>
            <a:ext cx="613191" cy="593201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53"/>
          <p:cNvSpPr/>
          <p:nvPr/>
        </p:nvSpPr>
        <p:spPr>
          <a:xfrm>
            <a:off x="2420791" y="3217655"/>
            <a:ext cx="613191" cy="593201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7" name="Google Shape;188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7424" y="2512086"/>
            <a:ext cx="403352" cy="403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53"/>
          <p:cNvSpPr/>
          <p:nvPr/>
        </p:nvSpPr>
        <p:spPr>
          <a:xfrm>
            <a:off x="2413722" y="4656741"/>
            <a:ext cx="613191" cy="593201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53"/>
          <p:cNvSpPr/>
          <p:nvPr/>
        </p:nvSpPr>
        <p:spPr>
          <a:xfrm>
            <a:off x="7409504" y="4677911"/>
            <a:ext cx="613191" cy="593201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53"/>
          <p:cNvSpPr/>
          <p:nvPr/>
        </p:nvSpPr>
        <p:spPr>
          <a:xfrm>
            <a:off x="7409503" y="5537261"/>
            <a:ext cx="613191" cy="593201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53"/>
          <p:cNvSpPr/>
          <p:nvPr/>
        </p:nvSpPr>
        <p:spPr>
          <a:xfrm>
            <a:off x="7405394" y="1644355"/>
            <a:ext cx="613191" cy="593201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53"/>
          <p:cNvSpPr/>
          <p:nvPr/>
        </p:nvSpPr>
        <p:spPr>
          <a:xfrm>
            <a:off x="7405394" y="2394053"/>
            <a:ext cx="613191" cy="593201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53"/>
          <p:cNvSpPr/>
          <p:nvPr/>
        </p:nvSpPr>
        <p:spPr>
          <a:xfrm>
            <a:off x="2425311" y="5516090"/>
            <a:ext cx="613191" cy="593201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4" name="Google Shape;189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6717" y="4746437"/>
            <a:ext cx="387199" cy="387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895" name="Google Shape;189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6304" y="5644169"/>
            <a:ext cx="331203" cy="331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896" name="Google Shape;189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0285" y="4787563"/>
            <a:ext cx="376062" cy="376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7" name="Google Shape;1897;p53"/>
          <p:cNvGrpSpPr/>
          <p:nvPr/>
        </p:nvGrpSpPr>
        <p:grpSpPr>
          <a:xfrm>
            <a:off x="7516177" y="1752495"/>
            <a:ext cx="376062" cy="375409"/>
            <a:chOff x="4706938" y="2103438"/>
            <a:chExt cx="912812" cy="911226"/>
          </a:xfrm>
        </p:grpSpPr>
        <p:sp>
          <p:nvSpPr>
            <p:cNvPr id="1898" name="Google Shape;1898;p53"/>
            <p:cNvSpPr/>
            <p:nvPr/>
          </p:nvSpPr>
          <p:spPr>
            <a:xfrm>
              <a:off x="4706938" y="2406651"/>
              <a:ext cx="608012" cy="608013"/>
            </a:xfrm>
            <a:custGeom>
              <a:rect b="b" l="l" r="r" t="t"/>
              <a:pathLst>
                <a:path extrusionOk="0" h="160" w="160">
                  <a:moveTo>
                    <a:pt x="160" y="76"/>
                  </a:moveTo>
                  <a:cubicBezTo>
                    <a:pt x="120" y="73"/>
                    <a:pt x="87" y="40"/>
                    <a:pt x="8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1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0"/>
                  </a:cubicBezTo>
                  <a:cubicBezTo>
                    <a:pt x="160" y="79"/>
                    <a:pt x="160" y="78"/>
                    <a:pt x="160" y="77"/>
                  </a:cubicBezTo>
                  <a:lnTo>
                    <a:pt x="160" y="76"/>
                  </a:lnTo>
                  <a:close/>
                  <a:moveTo>
                    <a:pt x="80" y="76"/>
                  </a:moveTo>
                  <a:cubicBezTo>
                    <a:pt x="91" y="76"/>
                    <a:pt x="100" y="85"/>
                    <a:pt x="100" y="96"/>
                  </a:cubicBezTo>
                  <a:cubicBezTo>
                    <a:pt x="100" y="106"/>
                    <a:pt x="93" y="114"/>
                    <a:pt x="84" y="116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22"/>
                    <a:pt x="82" y="124"/>
                    <a:pt x="80" y="124"/>
                  </a:cubicBezTo>
                  <a:cubicBezTo>
                    <a:pt x="78" y="124"/>
                    <a:pt x="76" y="122"/>
                    <a:pt x="76" y="120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67" y="114"/>
                    <a:pt x="60" y="106"/>
                    <a:pt x="60" y="96"/>
                  </a:cubicBezTo>
                  <a:cubicBezTo>
                    <a:pt x="60" y="94"/>
                    <a:pt x="62" y="92"/>
                    <a:pt x="64" y="92"/>
                  </a:cubicBezTo>
                  <a:cubicBezTo>
                    <a:pt x="66" y="92"/>
                    <a:pt x="68" y="94"/>
                    <a:pt x="68" y="96"/>
                  </a:cubicBezTo>
                  <a:cubicBezTo>
                    <a:pt x="68" y="103"/>
                    <a:pt x="73" y="108"/>
                    <a:pt x="80" y="108"/>
                  </a:cubicBezTo>
                  <a:cubicBezTo>
                    <a:pt x="87" y="108"/>
                    <a:pt x="92" y="103"/>
                    <a:pt x="92" y="96"/>
                  </a:cubicBezTo>
                  <a:cubicBezTo>
                    <a:pt x="92" y="89"/>
                    <a:pt x="87" y="84"/>
                    <a:pt x="80" y="84"/>
                  </a:cubicBezTo>
                  <a:cubicBezTo>
                    <a:pt x="69" y="84"/>
                    <a:pt x="60" y="75"/>
                    <a:pt x="60" y="64"/>
                  </a:cubicBezTo>
                  <a:cubicBezTo>
                    <a:pt x="60" y="54"/>
                    <a:pt x="67" y="46"/>
                    <a:pt x="76" y="44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6" y="38"/>
                    <a:pt x="78" y="36"/>
                    <a:pt x="80" y="36"/>
                  </a:cubicBezTo>
                  <a:cubicBezTo>
                    <a:pt x="82" y="36"/>
                    <a:pt x="84" y="38"/>
                    <a:pt x="84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93" y="46"/>
                    <a:pt x="100" y="54"/>
                    <a:pt x="100" y="64"/>
                  </a:cubicBezTo>
                  <a:cubicBezTo>
                    <a:pt x="100" y="66"/>
                    <a:pt x="98" y="68"/>
                    <a:pt x="96" y="68"/>
                  </a:cubicBezTo>
                  <a:cubicBezTo>
                    <a:pt x="94" y="68"/>
                    <a:pt x="92" y="66"/>
                    <a:pt x="92" y="64"/>
                  </a:cubicBezTo>
                  <a:cubicBezTo>
                    <a:pt x="92" y="57"/>
                    <a:pt x="87" y="52"/>
                    <a:pt x="80" y="52"/>
                  </a:cubicBezTo>
                  <a:cubicBezTo>
                    <a:pt x="73" y="52"/>
                    <a:pt x="68" y="57"/>
                    <a:pt x="68" y="64"/>
                  </a:cubicBezTo>
                  <a:cubicBezTo>
                    <a:pt x="68" y="71"/>
                    <a:pt x="73" y="76"/>
                    <a:pt x="80" y="7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3455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53"/>
            <p:cNvSpPr/>
            <p:nvPr/>
          </p:nvSpPr>
          <p:spPr>
            <a:xfrm>
              <a:off x="5056188" y="2103438"/>
              <a:ext cx="563562" cy="561975"/>
            </a:xfrm>
            <a:custGeom>
              <a:rect b="b" l="l" r="r" t="t"/>
              <a:pathLst>
                <a:path extrusionOk="0" h="148" w="148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2" y="120"/>
                  </a:moveTo>
                  <a:cubicBezTo>
                    <a:pt x="72" y="122"/>
                    <a:pt x="70" y="124"/>
                    <a:pt x="68" y="124"/>
                  </a:cubicBezTo>
                  <a:cubicBezTo>
                    <a:pt x="66" y="124"/>
                    <a:pt x="64" y="122"/>
                    <a:pt x="64" y="120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4" y="110"/>
                    <a:pt x="66" y="108"/>
                    <a:pt x="68" y="108"/>
                  </a:cubicBezTo>
                  <a:cubicBezTo>
                    <a:pt x="70" y="108"/>
                    <a:pt x="72" y="110"/>
                    <a:pt x="72" y="112"/>
                  </a:cubicBezTo>
                  <a:lnTo>
                    <a:pt x="72" y="120"/>
                  </a:lnTo>
                  <a:close/>
                  <a:moveTo>
                    <a:pt x="74" y="70"/>
                  </a:moveTo>
                  <a:cubicBezTo>
                    <a:pt x="84" y="70"/>
                    <a:pt x="93" y="78"/>
                    <a:pt x="93" y="89"/>
                  </a:cubicBezTo>
                  <a:cubicBezTo>
                    <a:pt x="93" y="99"/>
                    <a:pt x="84" y="107"/>
                    <a:pt x="74" y="107"/>
                  </a:cubicBezTo>
                  <a:cubicBezTo>
                    <a:pt x="64" y="107"/>
                    <a:pt x="55" y="99"/>
                    <a:pt x="55" y="89"/>
                  </a:cubicBezTo>
                  <a:cubicBezTo>
                    <a:pt x="55" y="87"/>
                    <a:pt x="57" y="85"/>
                    <a:pt x="59" y="85"/>
                  </a:cubicBezTo>
                  <a:cubicBezTo>
                    <a:pt x="61" y="85"/>
                    <a:pt x="63" y="87"/>
                    <a:pt x="63" y="89"/>
                  </a:cubicBezTo>
                  <a:cubicBezTo>
                    <a:pt x="63" y="95"/>
                    <a:pt x="68" y="99"/>
                    <a:pt x="74" y="99"/>
                  </a:cubicBezTo>
                  <a:cubicBezTo>
                    <a:pt x="80" y="99"/>
                    <a:pt x="85" y="95"/>
                    <a:pt x="85" y="89"/>
                  </a:cubicBezTo>
                  <a:cubicBezTo>
                    <a:pt x="85" y="83"/>
                    <a:pt x="80" y="78"/>
                    <a:pt x="74" y="78"/>
                  </a:cubicBezTo>
                  <a:cubicBezTo>
                    <a:pt x="64" y="78"/>
                    <a:pt x="55" y="70"/>
                    <a:pt x="55" y="59"/>
                  </a:cubicBezTo>
                  <a:cubicBezTo>
                    <a:pt x="55" y="50"/>
                    <a:pt x="62" y="43"/>
                    <a:pt x="70" y="41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0" y="35"/>
                    <a:pt x="72" y="33"/>
                    <a:pt x="74" y="33"/>
                  </a:cubicBezTo>
                  <a:cubicBezTo>
                    <a:pt x="76" y="33"/>
                    <a:pt x="78" y="35"/>
                    <a:pt x="78" y="37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6" y="43"/>
                    <a:pt x="93" y="50"/>
                    <a:pt x="93" y="59"/>
                  </a:cubicBezTo>
                  <a:cubicBezTo>
                    <a:pt x="93" y="61"/>
                    <a:pt x="91" y="63"/>
                    <a:pt x="89" y="63"/>
                  </a:cubicBezTo>
                  <a:cubicBezTo>
                    <a:pt x="87" y="63"/>
                    <a:pt x="85" y="61"/>
                    <a:pt x="85" y="59"/>
                  </a:cubicBezTo>
                  <a:cubicBezTo>
                    <a:pt x="85" y="53"/>
                    <a:pt x="80" y="49"/>
                    <a:pt x="74" y="49"/>
                  </a:cubicBezTo>
                  <a:cubicBezTo>
                    <a:pt x="68" y="49"/>
                    <a:pt x="63" y="53"/>
                    <a:pt x="63" y="59"/>
                  </a:cubicBezTo>
                  <a:cubicBezTo>
                    <a:pt x="63" y="65"/>
                    <a:pt x="68" y="70"/>
                    <a:pt x="74" y="7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3455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0" name="Google Shape;1900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30719" y="3332457"/>
            <a:ext cx="400057" cy="400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901" name="Google Shape;1901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27424" y="1744112"/>
            <a:ext cx="377163" cy="377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902" name="Google Shape;1902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13724" y="2492388"/>
            <a:ext cx="396529" cy="39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903" name="Google Shape;1903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40817" y="5644169"/>
            <a:ext cx="373544" cy="373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4" name="Google Shape;1904;p53"/>
          <p:cNvCxnSpPr/>
          <p:nvPr/>
        </p:nvCxnSpPr>
        <p:spPr>
          <a:xfrm>
            <a:off x="432703" y="4114804"/>
            <a:ext cx="1132592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5" name="Google Shape;1905;p53"/>
          <p:cNvSpPr/>
          <p:nvPr/>
        </p:nvSpPr>
        <p:spPr>
          <a:xfrm>
            <a:off x="371474" y="1173231"/>
            <a:ext cx="11449051" cy="313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Module ฟังก์ชั่นการทำงานของระบบ LRS ที่เกี่ยวเนื่องกับกระบวนการปรับโครงสร้างหนี้</a:t>
            </a:r>
            <a:endParaRPr b="1" i="0" sz="2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06" name="Google Shape;1906;p53"/>
          <p:cNvSpPr/>
          <p:nvPr/>
        </p:nvSpPr>
        <p:spPr>
          <a:xfrm>
            <a:off x="371475" y="4106101"/>
            <a:ext cx="114490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Module ฟังก์ชั่นการทำงานของระบบ LRS ที่เกี่ยวเนื่องกับกระบวนการขายทรัพย์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1" name="Google Shape;191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3965"/>
            <a:ext cx="12192000" cy="7176655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54"/>
          <p:cNvSpPr/>
          <p:nvPr/>
        </p:nvSpPr>
        <p:spPr>
          <a:xfrm>
            <a:off x="0" y="0"/>
            <a:ext cx="7353300" cy="6858000"/>
          </a:xfrm>
          <a:custGeom>
            <a:rect b="b" l="l" r="r" t="t"/>
            <a:pathLst>
              <a:path extrusionOk="0" h="6858000" w="7353300">
                <a:moveTo>
                  <a:pt x="0" y="0"/>
                </a:moveTo>
                <a:lnTo>
                  <a:pt x="7353300" y="0"/>
                </a:lnTo>
                <a:lnTo>
                  <a:pt x="5638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B276D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54"/>
          <p:cNvSpPr/>
          <p:nvPr/>
        </p:nvSpPr>
        <p:spPr>
          <a:xfrm>
            <a:off x="6096000" y="0"/>
            <a:ext cx="6095999" cy="6858000"/>
          </a:xfrm>
          <a:custGeom>
            <a:rect b="b" l="l" r="r" t="t"/>
            <a:pathLst>
              <a:path extrusionOk="0" h="6858000" w="6426200">
                <a:moveTo>
                  <a:pt x="1714500" y="0"/>
                </a:moveTo>
                <a:lnTo>
                  <a:pt x="6426200" y="0"/>
                </a:lnTo>
                <a:lnTo>
                  <a:pt x="64262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C4E3C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Google Shape;1914;p54"/>
          <p:cNvSpPr txBox="1"/>
          <p:nvPr/>
        </p:nvSpPr>
        <p:spPr>
          <a:xfrm>
            <a:off x="371475" y="1863179"/>
            <a:ext cx="597390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Consulting 2020 Chart Pool: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CV and Team Slide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5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คุณจักรกฤษณ์ สังกิตติวรรณ์ มีความเชี่ยวชาญในด้านเทคโนโลยีสารสนเทศและการสื่อสาร มีประสบการณ์ด้านการวางแผนกลยุทธ์ธุรกิจดิจิทัลมากกว่า 19 ปี และเป็นผู้ชำนาญการในการให้คำปรึกษาด้านการบริหารมากกว่า 12 ปี</a:t>
            </a:r>
            <a:endParaRPr>
              <a:solidFill>
                <a:srgbClr val="002060"/>
              </a:solidFill>
            </a:endParaRPr>
          </a:p>
        </p:txBody>
      </p:sp>
      <p:pic>
        <p:nvPicPr>
          <p:cNvPr descr="A person standing posing for the camera&#10;&#10;Description automatically generated" id="1920" name="Google Shape;1920;p55"/>
          <p:cNvPicPr preferRelativeResize="0"/>
          <p:nvPr/>
        </p:nvPicPr>
        <p:blipFill rotWithShape="1">
          <a:blip r:embed="rId3">
            <a:alphaModFix/>
          </a:blip>
          <a:srcRect b="49381" l="23136" r="28796" t="18581"/>
          <a:stretch/>
        </p:blipFill>
        <p:spPr>
          <a:xfrm>
            <a:off x="641211" y="1342993"/>
            <a:ext cx="2111261" cy="211126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21" name="Google Shape;1921;p55"/>
          <p:cNvSpPr txBox="1"/>
          <p:nvPr/>
        </p:nvSpPr>
        <p:spPr>
          <a:xfrm>
            <a:off x="378598" y="3525644"/>
            <a:ext cx="2636486" cy="2693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คุณจักรกฤษณ์ สังกิตติวรรณ์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ผู้เชี่ยวชาญด้านอุตสาหกรรม </a:t>
            </a:r>
            <a:r>
              <a:rPr b="1" i="0" lang="th-TH" sz="11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TMT</a:t>
            </a:r>
            <a:endParaRPr b="0" i="1" sz="11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0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มีความเชี่ยวชาญด้านการวางแผนกลยุทธ์ธุรกิจดิจิทัลมากกว่า 19 ปี รวมถึงมีประสบการณ์ในการเป็นผู้จัดการโครงการสำรวจมามากกว่า 20 โครงการภายในระยะ 5 ปีที่ผ่านมา และมีประสบการณ์ในการดำเนินโครงการที่ปรึกษามามากกว่า 100 โครงการ</a:t>
            </a:r>
            <a:endParaRPr/>
          </a:p>
        </p:txBody>
      </p:sp>
      <p:sp>
        <p:nvSpPr>
          <p:cNvPr id="1922" name="Google Shape;1922;p55"/>
          <p:cNvSpPr txBox="1"/>
          <p:nvPr/>
        </p:nvSpPr>
        <p:spPr>
          <a:xfrm>
            <a:off x="3286919" y="1135789"/>
            <a:ext cx="3178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คุณสมบัติและประสบการณ์ที่โดดเด่น</a:t>
            </a:r>
            <a:endParaRPr/>
          </a:p>
        </p:txBody>
      </p:sp>
      <p:sp>
        <p:nvSpPr>
          <p:cNvPr id="1923" name="Google Shape;1923;p55"/>
          <p:cNvSpPr txBox="1"/>
          <p:nvPr/>
        </p:nvSpPr>
        <p:spPr>
          <a:xfrm>
            <a:off x="3286918" y="1466396"/>
            <a:ext cx="853360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✔"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มีประสบการณ์ในการเป็นผู้จัดการโครงการและที่ปรึกษาในการจัดทำแผนกลยุทธ์ธุรกิจดิจิทัล</a:t>
            </a: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ให้กับบริษัทในประเทศไทยและเอเชียตะวันออกเฉียงใต้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✔"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มีความเชี่ยวชาญในด้านเทคโนโลยีสารสนเทศและการสื่อสารมามากกว่า 19 ปี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✔"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เป็นผู้ชำนาญการในการให้คำปรึกษาด้านการวิเคราะห์และประเมินแผนกลยุทธ์ขององค์กร</a:t>
            </a: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 การเปลี่ยนผ่านธุรกิจไปสู่ยุคดิจิทัล การกำหนดแผนกลยุทธ์ด้านดิจิทัล และการประเมินศักยภาพด้านดิจิทัลให้กับบุคลากรให้กับองค์กรชั้นนำมากมาย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Noto Sans Symbols"/>
              <a:buChar char="✔"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มีประสบการณ์การทำงานในโครงการด้านดิจิทัลกับภาครัฐ </a:t>
            </a: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เช่น โครงการจัดทำนโยบายส่งเสริมการใช้ประโยชน์เทคโนโลยี 5G ของประเทศไทย เป็นต้น</a:t>
            </a:r>
            <a:endParaRPr/>
          </a:p>
        </p:txBody>
      </p:sp>
      <p:sp>
        <p:nvSpPr>
          <p:cNvPr id="1924" name="Google Shape;1924;p55"/>
          <p:cNvSpPr txBox="1"/>
          <p:nvPr/>
        </p:nvSpPr>
        <p:spPr>
          <a:xfrm>
            <a:off x="3286918" y="3104315"/>
            <a:ext cx="4885115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Executive Education Certificate, Kellogg School of Management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Executive Education Certificate, Australian Graduate School of Management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ปริญญาโท การบริหารธุรกิจ </a:t>
            </a:r>
            <a:r>
              <a:rPr lang="th-TH" sz="14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MBA.) Leadership and International Management, </a:t>
            </a:r>
            <a:b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Baltic Business School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ปริญญาโท การจัดการมหาบัณฑิต </a:t>
            </a:r>
            <a:r>
              <a:rPr lang="th-TH" sz="14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M.M.) สาขาวิชาการบริหารจัดการโทรคมนาคม มหาวิทยาลัยมหิดล</a:t>
            </a:r>
            <a:endParaRPr b="0" i="0" sz="1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ปริญญาตรี วิศวกรรมศาสตร์บัณฑิต </a:t>
            </a:r>
            <a:r>
              <a:rPr lang="th-TH" sz="1400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B.Eng) สาขาวิชาไฟฟ้าสื่อสาร จุฬาลงกรณ์มหาวิทยาลัย</a:t>
            </a:r>
            <a:endParaRPr/>
          </a:p>
        </p:txBody>
      </p:sp>
      <p:sp>
        <p:nvSpPr>
          <p:cNvPr id="1925" name="Google Shape;1925;p55"/>
          <p:cNvSpPr txBox="1"/>
          <p:nvPr/>
        </p:nvSpPr>
        <p:spPr>
          <a:xfrm>
            <a:off x="3286919" y="2793059"/>
            <a:ext cx="31785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ประวัติการศึกษา</a:t>
            </a:r>
            <a:endParaRPr/>
          </a:p>
        </p:txBody>
      </p:sp>
      <p:sp>
        <p:nvSpPr>
          <p:cNvPr id="1926" name="Google Shape;1926;p55"/>
          <p:cNvSpPr txBox="1"/>
          <p:nvPr/>
        </p:nvSpPr>
        <p:spPr>
          <a:xfrm>
            <a:off x="3286918" y="4899529"/>
            <a:ext cx="525186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หุ้นส่วนผู้จัดการ บริษัท ไทม์ คอนซัลติ้ง จำกัด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อนุกรรมการโครงสร้างพื้นฐานดิจิทัล เรื่องการรถไฟแห่งประเทศไทย </a:t>
            </a:r>
            <a:b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กระทรวงดิจิทัลเพื่อเศรษฐกิจและสังคม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พาร์ทเนอร์ที่ปรึกษา บริษัท เดเทคอน เอเชีย-แปซิฟิก จำกัด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ผู้จัดการฝ่ายกลยุทธ์ บริษัท ทรู คอร์ปอเรชั่น จำกัด (มหาชน)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ที่ปรึกษาอาวุโส บริษัท ซีเมนส์ ประเทศไทย จำกัด</a:t>
            </a:r>
            <a:endParaRPr b="0" i="0" sz="1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27" name="Google Shape;1927;p55"/>
          <p:cNvSpPr txBox="1"/>
          <p:nvPr/>
        </p:nvSpPr>
        <p:spPr>
          <a:xfrm>
            <a:off x="3286919" y="4574551"/>
            <a:ext cx="31785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ประวัติการทำงาน</a:t>
            </a:r>
            <a:endParaRPr/>
          </a:p>
        </p:txBody>
      </p:sp>
      <p:sp>
        <p:nvSpPr>
          <p:cNvPr id="1928" name="Google Shape;1928;p55"/>
          <p:cNvSpPr txBox="1"/>
          <p:nvPr/>
        </p:nvSpPr>
        <p:spPr>
          <a:xfrm>
            <a:off x="8230816" y="3201149"/>
            <a:ext cx="3477917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โครงการจัดทำแผนแม่บทด้านการสื่อสารแห่งชาติ ระยะ 5 ปี (พ.ศ. 2560 – 2565) กระทรวงดิจิทัลเพื่อเศรษฐกิจและสังคม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โครงการจัดทำแผนพัฒนาเศรษฐกิจและสังคมด้วยเทคโนโลยีดิจิทัล บริษัท เออีซี แอดไวซอรี่ (ประเทศไทย) จำกัด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โครงการศึกษาเพื่อพัฒนานโยบายการกำกับดูแลสำหรับการเปลี่ยนผ่านไปสู่เทคโนโลยี LTE สำนักงาน กสทช.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โครงการจ้างที่ปรึกษาเพื่อสนับสนุนการตลาดเชิงกลยุทธ์ Tesco Mobile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โครงการการจัดทำหลักสูตรเพื่อการเปลี่ยนผ่านสู่ยุคดิจิทัล  Asset World Corp Co., Ltd.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โครงการศึกษาจัดทำรายงานการศึกษาและพัฒนานวัตกรรมเพื่อยกระดับอุตสาหกรรมไมซ์ของประเทศไทย สมาคมการจัดการธุรกิจแห่งประเทศไทย</a:t>
            </a:r>
            <a:endParaRPr/>
          </a:p>
        </p:txBody>
      </p:sp>
      <p:sp>
        <p:nvSpPr>
          <p:cNvPr id="1929" name="Google Shape;1929;p55"/>
          <p:cNvSpPr txBox="1"/>
          <p:nvPr/>
        </p:nvSpPr>
        <p:spPr>
          <a:xfrm>
            <a:off x="8250892" y="2826215"/>
            <a:ext cx="31785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ประสบการณ์ที่เกี่ยวข้อง</a:t>
            </a:r>
            <a:endParaRPr/>
          </a:p>
        </p:txBody>
      </p:sp>
      <p:cxnSp>
        <p:nvCxnSpPr>
          <p:cNvPr id="1930" name="Google Shape;1930;p55"/>
          <p:cNvCxnSpPr/>
          <p:nvPr/>
        </p:nvCxnSpPr>
        <p:spPr>
          <a:xfrm>
            <a:off x="3078428" y="1178224"/>
            <a:ext cx="0" cy="5147754"/>
          </a:xfrm>
          <a:prstGeom prst="straightConnector1">
            <a:avLst/>
          </a:prstGeom>
          <a:noFill/>
          <a:ln cap="flat" cmpd="sng" w="12700">
            <a:solidFill>
              <a:srgbClr val="D9DCD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31" name="Google Shape;1931;p55"/>
          <p:cNvSpPr/>
          <p:nvPr/>
        </p:nvSpPr>
        <p:spPr>
          <a:xfrm>
            <a:off x="2839106" y="3521325"/>
            <a:ext cx="461552" cy="4615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th-TH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56"/>
          <p:cNvSpPr txBox="1"/>
          <p:nvPr/>
        </p:nvSpPr>
        <p:spPr>
          <a:xfrm>
            <a:off x="8477561" y="2278402"/>
            <a:ext cx="317526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คุณชญานิศ ติรเศรษฐภักดี (นักวิเคราะห์ธุรกิจ)</a:t>
            </a:r>
            <a:endParaRPr/>
          </a:p>
        </p:txBody>
      </p:sp>
      <p:sp>
        <p:nvSpPr>
          <p:cNvPr id="1937" name="Google Shape;1937;p56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Sarabun"/>
              <a:buNone/>
            </a:pPr>
            <a:r>
              <a:rPr lang="th-TH">
                <a:solidFill>
                  <a:srgbClr val="002060"/>
                </a:solidFill>
              </a:rPr>
              <a:t>ทีมที่ปรึกษาในโครงการล้วนมีคุณภาพและมีประสบการณ์ในการประเมินสมรรถนะด้านดิจิทัลและการเปลี่ยนถ่ายองค์กรสู่ยุคดิจิทัล รวมถึงมีความเชี่ยวชาญในการออกแบบ Digital Business Roadmaps ให้กับองค์กรขนาดใหญ่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938" name="Google Shape;1938;p56"/>
          <p:cNvSpPr txBox="1"/>
          <p:nvPr/>
        </p:nvSpPr>
        <p:spPr>
          <a:xfrm>
            <a:off x="1010943" y="2278402"/>
            <a:ext cx="220324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คุณเปมิกา หงส์ทอง (ที่ปรึกษา)</a:t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39" name="Google Shape;1939;p56"/>
          <p:cNvSpPr txBox="1"/>
          <p:nvPr/>
        </p:nvSpPr>
        <p:spPr>
          <a:xfrm>
            <a:off x="340863" y="2578942"/>
            <a:ext cx="373794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ีประสบการณ์ในการเป็นที่ปรึกษาในโครงการประเมินสมรรถนะด้านดิจิทัลและการเปลี่ยนถ่ายองค์กรสู่ยุคดิจิทัล โดยเฉพาะการพัฒนาบุคลากรด้านดิจิทัลและกรอบสมรรถนะดิจิทัล </a:t>
            </a: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มีความเชี่ยวชาญในด้าน Design Thinking รับรองจากสถาบัน MIT รวมถึงเป็นผู้ช่วยวิทยากรด้านดิทิจัล เทคโนโลยี และนวัตกรรม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40" name="Google Shape;1940;p56"/>
          <p:cNvSpPr txBox="1"/>
          <p:nvPr/>
        </p:nvSpPr>
        <p:spPr>
          <a:xfrm>
            <a:off x="371475" y="3948919"/>
            <a:ext cx="386093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Sarabun"/>
              <a:buNone/>
            </a:pPr>
            <a:r>
              <a:rPr b="1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ประวัติการศึกษา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Executive Education Certificate, MIT Sloan School of Management</a:t>
            </a:r>
            <a:endParaRPr b="0" i="0" sz="1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ปริญญาตรี เศรษฐศาสตร์บัณฑิต สาขาวิชาเศรษฐศาสตร์ มหาวิทยาลัยเกษตรศาสตร์</a:t>
            </a:r>
            <a:endParaRPr/>
          </a:p>
        </p:txBody>
      </p:sp>
      <p:sp>
        <p:nvSpPr>
          <p:cNvPr id="1941" name="Google Shape;1941;p56"/>
          <p:cNvSpPr txBox="1"/>
          <p:nvPr/>
        </p:nvSpPr>
        <p:spPr>
          <a:xfrm>
            <a:off x="371475" y="4880413"/>
            <a:ext cx="373794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Sarabun"/>
              <a:buNone/>
            </a:pPr>
            <a:r>
              <a:rPr b="1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ประสบการณ์ที่เกี่ยวข้อง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โครงการพัฒนากรอบสมรรถนะด้านดิจิทัล (Digital Competency) และการประเมินสมรรถนะดิจิทัลสำหรับบุคลากรไทยพีบีเอส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โครงการสมนาการพัฒนาด้านดิจิทัลให้กับผู้บริหาร Thai Oil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โครงการจัดทำรายงานวิเคราะห์ขีดความสามารถในการแข่งขันทางธุรกิจของประเทศไทย ให้กับ TMA</a:t>
            </a:r>
            <a:endParaRPr b="0" i="0" sz="14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1942" name="Google Shape;1942;p56"/>
          <p:cNvCxnSpPr/>
          <p:nvPr/>
        </p:nvCxnSpPr>
        <p:spPr>
          <a:xfrm>
            <a:off x="371475" y="1582385"/>
            <a:ext cx="373794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diamond"/>
            <a:tailEnd len="med" w="med" type="diamond"/>
          </a:ln>
        </p:spPr>
      </p:cxnSp>
      <p:pic>
        <p:nvPicPr>
          <p:cNvPr descr="A person wearing a suit and tie&#10;&#10;Description automatically generated" id="1943" name="Google Shape;1943;p56"/>
          <p:cNvPicPr preferRelativeResize="0"/>
          <p:nvPr/>
        </p:nvPicPr>
        <p:blipFill rotWithShape="1">
          <a:blip r:embed="rId3">
            <a:alphaModFix/>
          </a:blip>
          <a:srcRect b="23009" l="350" r="-349" t="10324"/>
          <a:stretch/>
        </p:blipFill>
        <p:spPr>
          <a:xfrm>
            <a:off x="1538009" y="1176823"/>
            <a:ext cx="1149113" cy="1149113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44" name="Google Shape;1944;p56"/>
          <p:cNvCxnSpPr/>
          <p:nvPr/>
        </p:nvCxnSpPr>
        <p:spPr>
          <a:xfrm>
            <a:off x="8093337" y="1582385"/>
            <a:ext cx="373794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diamond"/>
            <a:tailEnd len="med" w="med" type="diamond"/>
          </a:ln>
        </p:spPr>
      </p:cxnSp>
      <p:cxnSp>
        <p:nvCxnSpPr>
          <p:cNvPr id="1945" name="Google Shape;1945;p56"/>
          <p:cNvCxnSpPr/>
          <p:nvPr/>
        </p:nvCxnSpPr>
        <p:spPr>
          <a:xfrm>
            <a:off x="4232406" y="1582385"/>
            <a:ext cx="373794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diamond"/>
            <a:tailEnd len="med" w="med" type="diamond"/>
          </a:ln>
        </p:spPr>
      </p:cxnSp>
      <p:sp>
        <p:nvSpPr>
          <p:cNvPr id="1946" name="Google Shape;1946;p56"/>
          <p:cNvSpPr txBox="1"/>
          <p:nvPr/>
        </p:nvSpPr>
        <p:spPr>
          <a:xfrm>
            <a:off x="4621423" y="2278402"/>
            <a:ext cx="295991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Sarabun"/>
              <a:buNone/>
            </a:pPr>
            <a:r>
              <a:rPr b="1" i="0" lang="th-TH" sz="18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คุณหยาดอรุณ โกมาลา (นักวิเคราะห์ธุรกิจ)</a:t>
            </a:r>
            <a:endParaRPr/>
          </a:p>
        </p:txBody>
      </p:sp>
      <p:sp>
        <p:nvSpPr>
          <p:cNvPr id="1947" name="Google Shape;1947;p56"/>
          <p:cNvSpPr txBox="1"/>
          <p:nvPr/>
        </p:nvSpPr>
        <p:spPr>
          <a:xfrm>
            <a:off x="4232405" y="2578942"/>
            <a:ext cx="374870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มีประสบการณ์ในการเป็นผู้ร่วมออกแบบหลักสูตรพัฒนาบุคลากรด้านดิจิทัล และพัฒนากรอบสมรรถนะด้านดิจิทัล รวมถึงออกแบบเครื่องมือและดำเนินการประเมินสมรรถนะดิจิทัลในองค์กร </a:t>
            </a: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อีกทั้งยังเป็นผู้ช่วยวิทยากรในการจัดอบรมเชิงปฏิบัติหลักสูตรทางด้านดิจิทัล เช่น Thaioil, SCI, Kubota เป็นต้น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48" name="Google Shape;1948;p56"/>
          <p:cNvSpPr txBox="1"/>
          <p:nvPr/>
        </p:nvSpPr>
        <p:spPr>
          <a:xfrm>
            <a:off x="4232405" y="3943511"/>
            <a:ext cx="3737946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Sarabun"/>
              <a:buNone/>
            </a:pPr>
            <a:r>
              <a:rPr b="1" i="0" lang="th-TH" sz="15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ประวัติการศึกษา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▪"/>
            </a:pPr>
            <a:r>
              <a:rPr b="0" i="0" lang="th-TH" sz="15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เกียรตินิยมอันดับ 1 ศิลปศาสตรบัณฑิต (โลกคดีศึกษาและการประกอบการสังคม) มหาวิทยาลัยธรรมศาสตร์</a:t>
            </a:r>
            <a:endParaRPr/>
          </a:p>
        </p:txBody>
      </p:sp>
      <p:sp>
        <p:nvSpPr>
          <p:cNvPr id="1949" name="Google Shape;1949;p56"/>
          <p:cNvSpPr txBox="1"/>
          <p:nvPr/>
        </p:nvSpPr>
        <p:spPr>
          <a:xfrm>
            <a:off x="4247171" y="4880413"/>
            <a:ext cx="386093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Sarabun"/>
              <a:buNone/>
            </a:pPr>
            <a:r>
              <a:rPr b="1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ประสบการณ์ที่เกี่ยวข้อง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โครงการจัดทำหลักสูตรและประเมินประสิทธิภาพการสัมนา CP ALL Next Digital Leader Program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โครงการสมนาการพัฒนาด้านดิจิทัลให้กับพนักงาน Krungsri Auto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โครงการพัฒนากรอบสมรรถนะด้านดิจิทัล (Digital Competency) และการประเมินสมรรถนะดิจิทัลสำหรับบุคลากรไทยพีบีเอส</a:t>
            </a:r>
            <a:endParaRPr/>
          </a:p>
        </p:txBody>
      </p:sp>
      <p:pic>
        <p:nvPicPr>
          <p:cNvPr id="1950" name="Google Shape;1950;p56"/>
          <p:cNvPicPr preferRelativeResize="0"/>
          <p:nvPr/>
        </p:nvPicPr>
        <p:blipFill rotWithShape="1">
          <a:blip r:embed="rId4">
            <a:alphaModFix/>
          </a:blip>
          <a:srcRect b="42483" l="14942" r="14774" t="10660"/>
          <a:stretch/>
        </p:blipFill>
        <p:spPr>
          <a:xfrm>
            <a:off x="5560047" y="1176823"/>
            <a:ext cx="1082664" cy="1082664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wearing a black jacket&#10;&#10;Description automatically generated" id="1951" name="Google Shape;1951;p56"/>
          <p:cNvPicPr preferRelativeResize="0"/>
          <p:nvPr/>
        </p:nvPicPr>
        <p:blipFill rotWithShape="1">
          <a:blip r:embed="rId5">
            <a:alphaModFix/>
          </a:blip>
          <a:srcRect b="48222" l="19648" r="9781" t="5349"/>
          <a:stretch/>
        </p:blipFill>
        <p:spPr>
          <a:xfrm>
            <a:off x="9515636" y="1176823"/>
            <a:ext cx="1099117" cy="110667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2" name="Google Shape;1952;p56"/>
          <p:cNvSpPr txBox="1"/>
          <p:nvPr/>
        </p:nvSpPr>
        <p:spPr>
          <a:xfrm>
            <a:off x="8093336" y="3943511"/>
            <a:ext cx="3727189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Sarabun"/>
              <a:buNone/>
            </a:pPr>
            <a:r>
              <a:rPr b="1" i="0" lang="th-TH" sz="15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ประวัติการศึกษา</a:t>
            </a:r>
            <a:endParaRPr b="1" i="0" sz="15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Noto Sans Symbols"/>
              <a:buChar char="▪"/>
            </a:pPr>
            <a:r>
              <a:rPr b="0" i="0" lang="th-TH" sz="15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เกียรตินิยมอันดับ 1 คณะจิตวิทยา สาขาอุตสาหกรรมและองค์การ จุฬาลงกรณ์มหาวิทยาลัย</a:t>
            </a:r>
            <a:endParaRPr/>
          </a:p>
        </p:txBody>
      </p:sp>
      <p:sp>
        <p:nvSpPr>
          <p:cNvPr id="1953" name="Google Shape;1953;p56"/>
          <p:cNvSpPr txBox="1"/>
          <p:nvPr/>
        </p:nvSpPr>
        <p:spPr>
          <a:xfrm>
            <a:off x="8093336" y="2578942"/>
            <a:ext cx="372718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Sarabun"/>
              <a:buNone/>
            </a:pPr>
            <a:r>
              <a:rPr b="1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มีความเชี่ยวชาญในการวิจัยด้านการบริหารจัดการและพัฒนาทรัพยากรบุคคล</a:t>
            </a:r>
            <a:r>
              <a:rPr b="0" i="0" lang="th-TH" sz="16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ตั้งแต่กระบวนการสรรหา การประเมิน และการรักษาความสัมพันธ์ของบุคลากร มีประสบการณ์ในโครงการประเมินสมรรถนะในองค์กร รวมทั้งมีประสบการณ์การทำวิจัยเกี่ยวกับการพัฒนาทรัพยากรบุคคล</a:t>
            </a:r>
            <a:endParaRPr b="0" i="0" sz="16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54" name="Google Shape;1954;p56"/>
          <p:cNvSpPr txBox="1"/>
          <p:nvPr/>
        </p:nvSpPr>
        <p:spPr>
          <a:xfrm>
            <a:off x="8108103" y="5056258"/>
            <a:ext cx="371242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Sarabun"/>
              <a:buNone/>
            </a:pPr>
            <a:r>
              <a:rPr b="1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ประสบการณ์ที่เกี่ยวข้อง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นักวิเคราะห์ธุรกิจ (Business Analyst) บริษัท ไทม์ คอนซัลติ้ง จำกัด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Noto Sans Symbols"/>
              <a:buChar char="▪"/>
            </a:pPr>
            <a:r>
              <a:rPr b="0" i="0" lang="th-TH" sz="1400" u="none" cap="none" strike="noStrike">
                <a:solidFill>
                  <a:srgbClr val="002060"/>
                </a:solidFill>
                <a:latin typeface="Sarabun"/>
                <a:ea typeface="Sarabun"/>
                <a:cs typeface="Sarabun"/>
                <a:sym typeface="Sarabun"/>
              </a:rPr>
              <a:t>การสรรหาพนักงานให้กับองค์กรต่าง ๆ บริษัท Manpower (Recruitment outsource)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"/>
          <p:cNvPicPr preferRelativeResize="0"/>
          <p:nvPr/>
        </p:nvPicPr>
        <p:blipFill rotWithShape="1">
          <a:blip r:embed="rId3">
            <a:alphaModFix/>
          </a:blip>
          <a:srcRect b="60258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"/>
          <p:cNvSpPr/>
          <p:nvPr/>
        </p:nvSpPr>
        <p:spPr>
          <a:xfrm flipH="1">
            <a:off x="116306" y="-12032"/>
            <a:ext cx="4848726" cy="6870201"/>
          </a:xfrm>
          <a:custGeom>
            <a:rect b="b" l="l" r="r" t="t"/>
            <a:pathLst>
              <a:path extrusionOk="0" h="1167873" w="3086101">
                <a:moveTo>
                  <a:pt x="0" y="2074"/>
                </a:moveTo>
                <a:lnTo>
                  <a:pt x="3086101" y="0"/>
                </a:lnTo>
                <a:lnTo>
                  <a:pt x="3086101" y="1167873"/>
                </a:lnTo>
                <a:lnTo>
                  <a:pt x="628650" y="1167873"/>
                </a:lnTo>
                <a:lnTo>
                  <a:pt x="0" y="2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"/>
          <p:cNvSpPr/>
          <p:nvPr/>
        </p:nvSpPr>
        <p:spPr>
          <a:xfrm flipH="1">
            <a:off x="0" y="-12032"/>
            <a:ext cx="4848726" cy="6882233"/>
          </a:xfrm>
          <a:custGeom>
            <a:rect b="b" l="l" r="r" t="t"/>
            <a:pathLst>
              <a:path extrusionOk="0" h="1167873" w="3086101">
                <a:moveTo>
                  <a:pt x="0" y="2074"/>
                </a:moveTo>
                <a:lnTo>
                  <a:pt x="3086101" y="0"/>
                </a:lnTo>
                <a:lnTo>
                  <a:pt x="3086101" y="1167873"/>
                </a:lnTo>
                <a:lnTo>
                  <a:pt x="628650" y="1167873"/>
                </a:lnTo>
                <a:lnTo>
                  <a:pt x="0" y="20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descr="Image result for à¸ªà¸à¸. logo ONDE" id="345" name="Google Shape;3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960" y="561116"/>
            <a:ext cx="1198961" cy="64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กระทรวงดิจิทัลเพื่อเศรษฐกิจและสังคม" id="346" name="Google Shape;34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475" y="530316"/>
            <a:ext cx="782320" cy="7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"/>
          <p:cNvPicPr preferRelativeResize="0"/>
          <p:nvPr/>
        </p:nvPicPr>
        <p:blipFill rotWithShape="1">
          <a:blip r:embed="rId6">
            <a:alphaModFix/>
          </a:blip>
          <a:srcRect b="4182" l="0" r="50286" t="0"/>
          <a:stretch/>
        </p:blipFill>
        <p:spPr>
          <a:xfrm>
            <a:off x="2568488" y="678044"/>
            <a:ext cx="1065538" cy="49288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"/>
          <p:cNvSpPr txBox="1"/>
          <p:nvPr>
            <p:ph type="ctrTitle"/>
          </p:nvPr>
        </p:nvSpPr>
        <p:spPr>
          <a:xfrm>
            <a:off x="371475" y="1745324"/>
            <a:ext cx="4051541" cy="2278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arabun"/>
              <a:buNone/>
            </a:pPr>
            <a:r>
              <a:rPr b="1" lang="th-TH">
                <a:solidFill>
                  <a:schemeClr val="accent1"/>
                </a:solidFill>
                <a:latin typeface="Sarabun"/>
                <a:ea typeface="Sarabun"/>
                <a:cs typeface="Sarabun"/>
                <a:sym typeface="Sarabun"/>
              </a:rPr>
              <a:t>การประชุมสัมมนารับฟัง</a:t>
            </a:r>
            <a:br>
              <a:rPr b="1" lang="th-TH">
                <a:solidFill>
                  <a:schemeClr val="accent1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lang="th-TH">
                <a:solidFill>
                  <a:schemeClr val="accent1"/>
                </a:solidFill>
                <a:latin typeface="Sarabun"/>
                <a:ea typeface="Sarabun"/>
                <a:cs typeface="Sarabun"/>
                <a:sym typeface="Sarabun"/>
              </a:rPr>
              <a:t>ความคิดเห็นต่อแผนแม่บท</a:t>
            </a:r>
            <a:br>
              <a:rPr b="1" lang="th-TH">
                <a:solidFill>
                  <a:schemeClr val="accent1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b="1" lang="th-TH">
                <a:solidFill>
                  <a:schemeClr val="accent1"/>
                </a:solidFill>
                <a:latin typeface="Sarabun"/>
                <a:ea typeface="Sarabun"/>
                <a:cs typeface="Sarabun"/>
                <a:sym typeface="Sarabun"/>
              </a:rPr>
              <a:t>ด้านโครงสร้างพื้นฐานเทคโนโลยีดิจิทัล ระยะ 5 ปี และระยะ 10 ปี </a:t>
            </a:r>
            <a:endParaRPr b="1">
              <a:solidFill>
                <a:schemeClr val="accen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49" name="Google Shape;349;p6"/>
          <p:cNvSpPr txBox="1"/>
          <p:nvPr/>
        </p:nvSpPr>
        <p:spPr>
          <a:xfrm>
            <a:off x="371475" y="4597877"/>
            <a:ext cx="3419955" cy="460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Arial"/>
              <a:buNone/>
            </a:pPr>
            <a:r>
              <a:rPr b="1" i="1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23 ธันวาคม 2562</a:t>
            </a:r>
            <a:endParaRPr/>
          </a:p>
        </p:txBody>
      </p:sp>
      <p:sp>
        <p:nvSpPr>
          <p:cNvPr id="350" name="Google Shape;350;p6"/>
          <p:cNvSpPr/>
          <p:nvPr/>
        </p:nvSpPr>
        <p:spPr>
          <a:xfrm>
            <a:off x="371475" y="4249629"/>
            <a:ext cx="1782493" cy="597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3965"/>
            <a:ext cx="12192000" cy="717665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7"/>
          <p:cNvSpPr/>
          <p:nvPr/>
        </p:nvSpPr>
        <p:spPr>
          <a:xfrm>
            <a:off x="0" y="0"/>
            <a:ext cx="7353300" cy="6858000"/>
          </a:xfrm>
          <a:custGeom>
            <a:rect b="b" l="l" r="r" t="t"/>
            <a:pathLst>
              <a:path extrusionOk="0" h="6858000" w="7353300">
                <a:moveTo>
                  <a:pt x="0" y="0"/>
                </a:moveTo>
                <a:lnTo>
                  <a:pt x="7353300" y="0"/>
                </a:lnTo>
                <a:lnTo>
                  <a:pt x="5638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B276D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7"/>
          <p:cNvSpPr/>
          <p:nvPr/>
        </p:nvSpPr>
        <p:spPr>
          <a:xfrm>
            <a:off x="6096000" y="0"/>
            <a:ext cx="6095999" cy="6858000"/>
          </a:xfrm>
          <a:custGeom>
            <a:rect b="b" l="l" r="r" t="t"/>
            <a:pathLst>
              <a:path extrusionOk="0" h="6858000" w="6426200">
                <a:moveTo>
                  <a:pt x="1714500" y="0"/>
                </a:moveTo>
                <a:lnTo>
                  <a:pt x="6426200" y="0"/>
                </a:lnTo>
                <a:lnTo>
                  <a:pt x="64262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C4E3C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7"/>
          <p:cNvSpPr txBox="1"/>
          <p:nvPr/>
        </p:nvSpPr>
        <p:spPr>
          <a:xfrm>
            <a:off x="371475" y="1863179"/>
            <a:ext cx="597390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Consulting 2020 Chart Pool: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th-TH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 Slide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à¸ªà¸à¸. logo ONDE" id="363" name="Google Shape;3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7873" y="6381750"/>
            <a:ext cx="672652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กระทรวงดิจิทัลเพื่อเศรษฐกิจและสังคม" id="364" name="Google Shape;3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7551" y="6381751"/>
            <a:ext cx="368372" cy="37120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arabun"/>
              <a:buNone/>
            </a:pPr>
            <a:r>
              <a:rPr lang="th-TH" sz="2800">
                <a:latin typeface="Sarabun"/>
                <a:ea typeface="Sarabun"/>
                <a:cs typeface="Sarabun"/>
                <a:sym typeface="Sarabun"/>
              </a:rPr>
              <a:t>เนื้อหา</a:t>
            </a:r>
            <a:endParaRPr sz="28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66" name="Google Shape;366;p8"/>
          <p:cNvSpPr/>
          <p:nvPr/>
        </p:nvSpPr>
        <p:spPr>
          <a:xfrm>
            <a:off x="509388" y="150377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1</a:t>
            </a:r>
            <a:endParaRPr/>
          </a:p>
        </p:txBody>
      </p:sp>
      <p:sp>
        <p:nvSpPr>
          <p:cNvPr id="367" name="Google Shape;367;p8"/>
          <p:cNvSpPr/>
          <p:nvPr/>
        </p:nvSpPr>
        <p:spPr>
          <a:xfrm>
            <a:off x="971196" y="1503779"/>
            <a:ext cx="9935562" cy="360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ภาพรวมของการดำเนินโครงการ</a:t>
            </a:r>
            <a:endParaRPr/>
          </a:p>
        </p:txBody>
      </p:sp>
      <p:sp>
        <p:nvSpPr>
          <p:cNvPr id="368" name="Google Shape;368;p8"/>
          <p:cNvSpPr/>
          <p:nvPr/>
        </p:nvSpPr>
        <p:spPr>
          <a:xfrm>
            <a:off x="509388" y="208618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2</a:t>
            </a:r>
            <a:endParaRPr/>
          </a:p>
        </p:txBody>
      </p:sp>
      <p:sp>
        <p:nvSpPr>
          <p:cNvPr id="369" name="Google Shape;369;p8"/>
          <p:cNvSpPr/>
          <p:nvPr/>
        </p:nvSpPr>
        <p:spPr>
          <a:xfrm>
            <a:off x="971196" y="2086180"/>
            <a:ext cx="993556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สถานะการพัฒนาโครงสร้างพื้นฐานเทคโนโลยีดิจิทัลของประเทศไทยและบริบทโลก</a:t>
            </a:r>
            <a:endParaRPr/>
          </a:p>
        </p:txBody>
      </p:sp>
      <p:sp>
        <p:nvSpPr>
          <p:cNvPr id="370" name="Google Shape;370;p8"/>
          <p:cNvSpPr/>
          <p:nvPr/>
        </p:nvSpPr>
        <p:spPr>
          <a:xfrm>
            <a:off x="509388" y="2668581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3</a:t>
            </a:r>
            <a:endParaRPr/>
          </a:p>
        </p:txBody>
      </p:sp>
      <p:sp>
        <p:nvSpPr>
          <p:cNvPr id="371" name="Google Shape;371;p8"/>
          <p:cNvSpPr/>
          <p:nvPr/>
        </p:nvSpPr>
        <p:spPr>
          <a:xfrm>
            <a:off x="971196" y="2668581"/>
            <a:ext cx="993556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การจัดทำแผนแม่บทและแผนปฏิบัติการด้านโครงสร้างพื้นฐานเทคโนโลยีดิจิทัลของประเทศ</a:t>
            </a:r>
            <a:endParaRPr/>
          </a:p>
        </p:txBody>
      </p:sp>
      <p:sp>
        <p:nvSpPr>
          <p:cNvPr id="372" name="Google Shape;372;p8"/>
          <p:cNvSpPr/>
          <p:nvPr/>
        </p:nvSpPr>
        <p:spPr>
          <a:xfrm>
            <a:off x="509388" y="3250982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4</a:t>
            </a:r>
            <a:endParaRPr/>
          </a:p>
        </p:txBody>
      </p:sp>
      <p:sp>
        <p:nvSpPr>
          <p:cNvPr id="373" name="Google Shape;373;p8"/>
          <p:cNvSpPr/>
          <p:nvPr/>
        </p:nvSpPr>
        <p:spPr>
          <a:xfrm>
            <a:off x="971196" y="3250982"/>
            <a:ext cx="993556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(ร่าง) แผนแม่บทด้านโครงสร้างพื้นฐานเทคโนโลยีดิจิทัล ระยะ 5 ปี และระยะ 10 ปี</a:t>
            </a:r>
            <a:endParaRPr b="1" i="0" sz="2400" u="none" cap="none" strike="noStrike">
              <a:solidFill>
                <a:srgbClr val="0F3492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509388" y="3833383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5</a:t>
            </a:r>
            <a:endParaRPr/>
          </a:p>
        </p:txBody>
      </p:sp>
      <p:sp>
        <p:nvSpPr>
          <p:cNvPr id="375" name="Google Shape;375;p8"/>
          <p:cNvSpPr/>
          <p:nvPr/>
        </p:nvSpPr>
        <p:spPr>
          <a:xfrm>
            <a:off x="971196" y="3833383"/>
            <a:ext cx="993556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(ร่าง) แผนปฏิบัติการด้านโครงสร้างพื้นฐานเทคโนโลยีดิจิทัล ระยะ 5 ปี</a:t>
            </a:r>
            <a:endParaRPr b="1" i="0" sz="2400" u="none" cap="none" strike="noStrike">
              <a:solidFill>
                <a:srgbClr val="0F3492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76" name="Google Shape;376;p8"/>
          <p:cNvSpPr/>
          <p:nvPr/>
        </p:nvSpPr>
        <p:spPr>
          <a:xfrm>
            <a:off x="509388" y="4415784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6</a:t>
            </a:r>
            <a:endParaRPr/>
          </a:p>
        </p:txBody>
      </p:sp>
      <p:sp>
        <p:nvSpPr>
          <p:cNvPr id="377" name="Google Shape;377;p8"/>
          <p:cNvSpPr/>
          <p:nvPr/>
        </p:nvSpPr>
        <p:spPr>
          <a:xfrm>
            <a:off x="971196" y="4443679"/>
            <a:ext cx="993556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ภาคผนวก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"/>
          <p:cNvSpPr txBox="1"/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th-TH">
                <a:latin typeface="Arial"/>
                <a:ea typeface="Arial"/>
                <a:cs typeface="Arial"/>
                <a:sym typeface="Arial"/>
              </a:rPr>
              <a:t>สารบัญ</a:t>
            </a:r>
            <a:endParaRPr/>
          </a:p>
        </p:txBody>
      </p:sp>
      <p:sp>
        <p:nvSpPr>
          <p:cNvPr id="383" name="Google Shape;383;p9"/>
          <p:cNvSpPr/>
          <p:nvPr/>
        </p:nvSpPr>
        <p:spPr>
          <a:xfrm>
            <a:off x="509388" y="150377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1</a:t>
            </a:r>
            <a:endParaRPr/>
          </a:p>
        </p:txBody>
      </p:sp>
      <p:sp>
        <p:nvSpPr>
          <p:cNvPr id="384" name="Google Shape;384;p9"/>
          <p:cNvSpPr/>
          <p:nvPr/>
        </p:nvSpPr>
        <p:spPr>
          <a:xfrm>
            <a:off x="971196" y="1503779"/>
            <a:ext cx="993556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บทนำ</a:t>
            </a:r>
            <a:endParaRPr b="1" i="0" sz="2400" u="none" cap="none" strike="noStrike">
              <a:solidFill>
                <a:srgbClr val="0F3492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85" name="Google Shape;385;p9"/>
          <p:cNvSpPr/>
          <p:nvPr/>
        </p:nvSpPr>
        <p:spPr>
          <a:xfrm>
            <a:off x="509388" y="208618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2</a:t>
            </a:r>
            <a:endParaRPr/>
          </a:p>
        </p:txBody>
      </p:sp>
      <p:sp>
        <p:nvSpPr>
          <p:cNvPr id="386" name="Google Shape;386;p9"/>
          <p:cNvSpPr/>
          <p:nvPr/>
        </p:nvSpPr>
        <p:spPr>
          <a:xfrm>
            <a:off x="971196" y="2086180"/>
            <a:ext cx="993556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Sarabun"/>
              <a:buNone/>
            </a:pPr>
            <a:r>
              <a:rPr b="0" i="0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แผนการดำเนินงาน</a:t>
            </a:r>
            <a:endParaRPr b="0" i="0" sz="2400" u="none" cap="none" strike="noStrike">
              <a:solidFill>
                <a:srgbClr val="0F3492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09388" y="2668581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3</a:t>
            </a:r>
            <a:endParaRPr/>
          </a:p>
        </p:txBody>
      </p:sp>
      <p:sp>
        <p:nvSpPr>
          <p:cNvPr id="388" name="Google Shape;388;p9"/>
          <p:cNvSpPr/>
          <p:nvPr/>
        </p:nvSpPr>
        <p:spPr>
          <a:xfrm>
            <a:off x="971196" y="2668581"/>
            <a:ext cx="993556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Sarabun"/>
              <a:buNone/>
            </a:pPr>
            <a:r>
              <a:rPr b="0" i="0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ทีมที่ปรึกษาและระยะเวลาการดำเนินงาน</a:t>
            </a:r>
            <a:endParaRPr b="0" i="0" sz="2400" u="none" cap="none" strike="noStrike">
              <a:solidFill>
                <a:srgbClr val="0F3492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509388" y="3250982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rabun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4</a:t>
            </a:r>
            <a:endParaRPr/>
          </a:p>
        </p:txBody>
      </p:sp>
      <p:sp>
        <p:nvSpPr>
          <p:cNvPr id="390" name="Google Shape;390;p9"/>
          <p:cNvSpPr/>
          <p:nvPr/>
        </p:nvSpPr>
        <p:spPr>
          <a:xfrm>
            <a:off x="971196" y="3250982"/>
            <a:ext cx="9935562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492"/>
              </a:buClr>
              <a:buSzPts val="2400"/>
              <a:buFont typeface="Sarabun"/>
              <a:buNone/>
            </a:pPr>
            <a:r>
              <a:rPr b="0" i="0" lang="th-TH" sz="2400" u="none" cap="none" strike="noStrike">
                <a:solidFill>
                  <a:srgbClr val="0F3492"/>
                </a:solidFill>
                <a:latin typeface="Sarabun"/>
                <a:ea typeface="Sarabun"/>
                <a:cs typeface="Sarabun"/>
                <a:sym typeface="Sarabun"/>
              </a:rPr>
              <a:t>ประวัติบริษัท</a:t>
            </a:r>
            <a:endParaRPr b="0" i="0" sz="2400" u="none" cap="none" strike="noStrike">
              <a:solidFill>
                <a:srgbClr val="0F3492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TIME Consult Theme Color V2">
  <a:themeElements>
    <a:clrScheme name="TIME Consulting">
      <a:dk1>
        <a:srgbClr val="000000"/>
      </a:dk1>
      <a:lt1>
        <a:srgbClr val="FFFFFF"/>
      </a:lt1>
      <a:dk2>
        <a:srgbClr val="228DDD"/>
      </a:dk2>
      <a:lt2>
        <a:srgbClr val="06A2BC"/>
      </a:lt2>
      <a:accent1>
        <a:srgbClr val="0F3492"/>
      </a:accent1>
      <a:accent2>
        <a:srgbClr val="0162F7"/>
      </a:accent2>
      <a:accent3>
        <a:srgbClr val="0846A1"/>
      </a:accent3>
      <a:accent4>
        <a:srgbClr val="1448CC"/>
      </a:accent4>
      <a:accent5>
        <a:srgbClr val="4E5456"/>
      </a:accent5>
      <a:accent6>
        <a:srgbClr val="ED7318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IME Consult Theme template">
  <a:themeElements>
    <a:clrScheme name="TIME Consulting">
      <a:dk1>
        <a:srgbClr val="000000"/>
      </a:dk1>
      <a:lt1>
        <a:srgbClr val="FFFFFF"/>
      </a:lt1>
      <a:dk2>
        <a:srgbClr val="228DDD"/>
      </a:dk2>
      <a:lt2>
        <a:srgbClr val="06A2BC"/>
      </a:lt2>
      <a:accent1>
        <a:srgbClr val="0F3492"/>
      </a:accent1>
      <a:accent2>
        <a:srgbClr val="0162F7"/>
      </a:accent2>
      <a:accent3>
        <a:srgbClr val="0846A1"/>
      </a:accent3>
      <a:accent4>
        <a:srgbClr val="1448CC"/>
      </a:accent4>
      <a:accent5>
        <a:srgbClr val="4E5456"/>
      </a:accent5>
      <a:accent6>
        <a:srgbClr val="ED7318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1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ME Consult Theme template">
  <a:themeElements>
    <a:clrScheme name="TIME Consulting">
      <a:dk1>
        <a:srgbClr val="000000"/>
      </a:dk1>
      <a:lt1>
        <a:srgbClr val="FFFFFF"/>
      </a:lt1>
      <a:dk2>
        <a:srgbClr val="228DDD"/>
      </a:dk2>
      <a:lt2>
        <a:srgbClr val="06A2BC"/>
      </a:lt2>
      <a:accent1>
        <a:srgbClr val="0F3492"/>
      </a:accent1>
      <a:accent2>
        <a:srgbClr val="0162F7"/>
      </a:accent2>
      <a:accent3>
        <a:srgbClr val="0846A1"/>
      </a:accent3>
      <a:accent4>
        <a:srgbClr val="1448CC"/>
      </a:accent4>
      <a:accent5>
        <a:srgbClr val="4E5456"/>
      </a:accent5>
      <a:accent6>
        <a:srgbClr val="ED7318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ME Consult Theme Color V2">
  <a:themeElements>
    <a:clrScheme name="TIME Consulting">
      <a:dk1>
        <a:srgbClr val="000000"/>
      </a:dk1>
      <a:lt1>
        <a:srgbClr val="FFFFFF"/>
      </a:lt1>
      <a:dk2>
        <a:srgbClr val="228DDD"/>
      </a:dk2>
      <a:lt2>
        <a:srgbClr val="06A2BC"/>
      </a:lt2>
      <a:accent1>
        <a:srgbClr val="0F3492"/>
      </a:accent1>
      <a:accent2>
        <a:srgbClr val="0162F7"/>
      </a:accent2>
      <a:accent3>
        <a:srgbClr val="0846A1"/>
      </a:accent3>
      <a:accent4>
        <a:srgbClr val="1448CC"/>
      </a:accent4>
      <a:accent5>
        <a:srgbClr val="4E5456"/>
      </a:accent5>
      <a:accent6>
        <a:srgbClr val="ED7318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1_TIME Consult Theme Color V2">
  <a:themeElements>
    <a:clrScheme name="TIME Consulting">
      <a:dk1>
        <a:srgbClr val="000000"/>
      </a:dk1>
      <a:lt1>
        <a:srgbClr val="FFFFFF"/>
      </a:lt1>
      <a:dk2>
        <a:srgbClr val="228DDD"/>
      </a:dk2>
      <a:lt2>
        <a:srgbClr val="06A2BC"/>
      </a:lt2>
      <a:accent1>
        <a:srgbClr val="0F3492"/>
      </a:accent1>
      <a:accent2>
        <a:srgbClr val="0162F7"/>
      </a:accent2>
      <a:accent3>
        <a:srgbClr val="0846A1"/>
      </a:accent3>
      <a:accent4>
        <a:srgbClr val="1448CC"/>
      </a:accent4>
      <a:accent5>
        <a:srgbClr val="4E5456"/>
      </a:accent5>
      <a:accent6>
        <a:srgbClr val="ED7318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C3CFE1"/>
    </a:dk2>
    <a:lt2>
      <a:srgbClr val="E6E6E6"/>
    </a:lt2>
    <a:accent1>
      <a:srgbClr val="6685B3"/>
    </a:accent1>
    <a:accent2>
      <a:srgbClr val="FFAA1F"/>
    </a:accent2>
    <a:accent3>
      <a:srgbClr val="969696"/>
    </a:accent3>
    <a:accent4>
      <a:srgbClr val="BEBEBE"/>
    </a:accent4>
    <a:accent5>
      <a:srgbClr val="00337F"/>
    </a:accent5>
    <a:accent6>
      <a:srgbClr val="4F4F4F"/>
    </a:accent6>
    <a:hlink>
      <a:srgbClr val="00337F"/>
    </a:hlink>
    <a:folHlink>
      <a:srgbClr val="4F4F4F"/>
    </a:folHlink>
  </a:clrScheme>
  <a:fontScheme name="Arial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2020-06-29T05:20:12Z</dcterms:created>
  <dc:creator>lenovo</dc:creator>
</cp:coreProperties>
</file>